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8"/>
  </p:notesMasterIdLst>
  <p:handoutMasterIdLst>
    <p:handoutMasterId r:id="rId49"/>
  </p:handoutMasterIdLst>
  <p:sldIdLst>
    <p:sldId id="257" r:id="rId2"/>
    <p:sldId id="309" r:id="rId3"/>
    <p:sldId id="320" r:id="rId4"/>
    <p:sldId id="310" r:id="rId5"/>
    <p:sldId id="337" r:id="rId6"/>
    <p:sldId id="311" r:id="rId7"/>
    <p:sldId id="312" r:id="rId8"/>
    <p:sldId id="338" r:id="rId9"/>
    <p:sldId id="313" r:id="rId10"/>
    <p:sldId id="314" r:id="rId11"/>
    <p:sldId id="335" r:id="rId12"/>
    <p:sldId id="336" r:id="rId13"/>
    <p:sldId id="322" r:id="rId14"/>
    <p:sldId id="323" r:id="rId15"/>
    <p:sldId id="321" r:id="rId16"/>
    <p:sldId id="325" r:id="rId17"/>
    <p:sldId id="315" r:id="rId18"/>
    <p:sldId id="324" r:id="rId19"/>
    <p:sldId id="326" r:id="rId20"/>
    <p:sldId id="278" r:id="rId21"/>
    <p:sldId id="279" r:id="rId22"/>
    <p:sldId id="300" r:id="rId23"/>
    <p:sldId id="288" r:id="rId24"/>
    <p:sldId id="303" r:id="rId25"/>
    <p:sldId id="290" r:id="rId26"/>
    <p:sldId id="295" r:id="rId27"/>
    <p:sldId id="316" r:id="rId28"/>
    <p:sldId id="302" r:id="rId29"/>
    <p:sldId id="304" r:id="rId30"/>
    <p:sldId id="317" r:id="rId31"/>
    <p:sldId id="318" r:id="rId32"/>
    <p:sldId id="319" r:id="rId33"/>
    <p:sldId id="306" r:id="rId34"/>
    <p:sldId id="284" r:id="rId35"/>
    <p:sldId id="327" r:id="rId36"/>
    <p:sldId id="286" r:id="rId37"/>
    <p:sldId id="328" r:id="rId38"/>
    <p:sldId id="329" r:id="rId39"/>
    <p:sldId id="330" r:id="rId40"/>
    <p:sldId id="331" r:id="rId41"/>
    <p:sldId id="332" r:id="rId42"/>
    <p:sldId id="333" r:id="rId43"/>
    <p:sldId id="334" r:id="rId44"/>
    <p:sldId id="291" r:id="rId45"/>
    <p:sldId id="258" r:id="rId46"/>
    <p:sldId id="307" r:id="rId4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BEE0"/>
    <a:srgbClr val="B8E3FF"/>
    <a:srgbClr val="FEF4A8"/>
    <a:srgbClr val="C1E185"/>
    <a:srgbClr val="F56A6B"/>
    <a:srgbClr val="253C83"/>
    <a:srgbClr val="8FCEFB"/>
    <a:srgbClr val="0432FF"/>
    <a:srgbClr val="92CDFE"/>
    <a:srgbClr val="5C9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02"/>
    <p:restoredTop sz="88943" autoAdjust="0"/>
  </p:normalViewPr>
  <p:slideViewPr>
    <p:cSldViewPr snapToGrid="0" snapToObjects="1">
      <p:cViewPr>
        <p:scale>
          <a:sx n="108" d="100"/>
          <a:sy n="108" d="100"/>
        </p:scale>
        <p:origin x="-264" y="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FC7EAB-EC53-7247-9F07-3FB1FE5E22E2}" type="datetimeFigureOut">
              <a:rPr lang="en-US" smtClean="0"/>
              <a:t>16-05-30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22B2E0-2C33-9A44-8B79-CF23F052E43F}" type="slidenum">
              <a:rPr lang="en-US" smtClean="0"/>
              <a:t>‹#›</a:t>
            </a:fld>
            <a:endParaRPr lang="en-US"/>
          </a:p>
        </p:txBody>
      </p:sp>
    </p:spTree>
    <p:extLst>
      <p:ext uri="{BB962C8B-B14F-4D97-AF65-F5344CB8AC3E}">
        <p14:creationId xmlns:p14="http://schemas.microsoft.com/office/powerpoint/2010/main" val="2176243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7BE0FCA2-6F05-A54F-B938-59315E020D72}" type="datetime1">
              <a:rPr lang="en-US" altLang="en-US"/>
              <a:pPr/>
              <a:t>16-05-30</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CA" altLang="en-US"/>
              <a:t>Click to edit Master text styles</a:t>
            </a:r>
          </a:p>
          <a:p>
            <a:pPr lvl="1"/>
            <a:r>
              <a:rPr lang="en-CA" altLang="en-US"/>
              <a:t>Second level</a:t>
            </a:r>
          </a:p>
          <a:p>
            <a:pPr lvl="2"/>
            <a:r>
              <a:rPr lang="en-CA" altLang="en-US"/>
              <a:t>Third level</a:t>
            </a:r>
          </a:p>
          <a:p>
            <a:pPr lvl="3"/>
            <a:r>
              <a:rPr lang="en-CA" altLang="en-US"/>
              <a:t>Fourth level</a:t>
            </a:r>
          </a:p>
          <a:p>
            <a:pPr lvl="4"/>
            <a:r>
              <a:rPr lang="en-CA" altLang="en-US"/>
              <a:t>Fifth level</a:t>
            </a:r>
            <a:endParaRPr lang="en-US"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77FCA3EA-7909-C44C-89C5-47F92F1793A5}" type="slidenum">
              <a:rPr lang="en-US" altLang="en-US"/>
              <a:pPr/>
              <a:t>‹#›</a:t>
            </a:fld>
            <a:endParaRPr lang="en-US" altLang="en-US"/>
          </a:p>
        </p:txBody>
      </p:sp>
    </p:spTree>
    <p:extLst>
      <p:ext uri="{BB962C8B-B14F-4D97-AF65-F5344CB8AC3E}">
        <p14:creationId xmlns:p14="http://schemas.microsoft.com/office/powerpoint/2010/main" val="135926417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8" charset="-128"/>
        <a:cs typeface="ＭＳ Ｐゴシック" pitchFamily="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0" fontAlgn="base" latinLnBrk="0" hangingPunct="0">
              <a:lnSpc>
                <a:spcPct val="100000"/>
              </a:lnSpc>
              <a:spcBef>
                <a:spcPct val="30000"/>
              </a:spcBef>
              <a:spcAft>
                <a:spcPct val="0"/>
              </a:spcAft>
              <a:buClrTx/>
              <a:buSzTx/>
              <a:buFont typeface="+mj-lt"/>
              <a:buNone/>
              <a:tabLst/>
              <a:defRPr/>
            </a:pP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1</a:t>
            </a:fld>
            <a:endParaRPr lang="en-US" altLang="en-US"/>
          </a:p>
        </p:txBody>
      </p:sp>
    </p:spTree>
    <p:extLst>
      <p:ext uri="{BB962C8B-B14F-4D97-AF65-F5344CB8AC3E}">
        <p14:creationId xmlns:p14="http://schemas.microsoft.com/office/powerpoint/2010/main" val="1951863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These are the same data I</a:t>
            </a:r>
            <a:r>
              <a:rPr lang="en-US" baseline="0" dirty="0" smtClean="0"/>
              <a:t> just showed you, but represented in </a:t>
            </a:r>
            <a:r>
              <a:rPr lang="en-US" b="1" baseline="0" dirty="0" smtClean="0"/>
              <a:t>taxonomic abundance </a:t>
            </a:r>
            <a:r>
              <a:rPr lang="en-US" b="1" baseline="0" dirty="0" err="1" smtClean="0"/>
              <a:t>barplots</a:t>
            </a:r>
            <a:r>
              <a:rPr lang="en-US" b="1" baseline="0" dirty="0" smtClean="0"/>
              <a:t> </a:t>
            </a:r>
            <a:r>
              <a:rPr lang="en-US" baseline="0" dirty="0" smtClean="0"/>
              <a:t>at both using 16S (</a:t>
            </a:r>
            <a:r>
              <a:rPr lang="en-US" b="1" baseline="0" dirty="0" smtClean="0"/>
              <a:t>top</a:t>
            </a:r>
            <a:r>
              <a:rPr lang="en-US" b="0" baseline="0" dirty="0" smtClean="0"/>
              <a:t>) and by mRNA (</a:t>
            </a:r>
            <a:r>
              <a:rPr lang="en-US" b="1" baseline="0" dirty="0" smtClean="0"/>
              <a:t>bottom</a:t>
            </a:r>
            <a:r>
              <a:rPr lang="en-US" b="0" baseline="0" dirty="0" smtClean="0"/>
              <a:t>)</a:t>
            </a:r>
            <a:endParaRPr lang="en-US" baseline="0" dirty="0" smtClean="0"/>
          </a:p>
          <a:p>
            <a:pPr marL="228600" indent="-228600">
              <a:buAutoNum type="arabicPeriod"/>
            </a:pPr>
            <a:r>
              <a:rPr lang="en-US" baseline="0" dirty="0" smtClean="0"/>
              <a:t>By hierarchical clustering of the transcriptome, there are </a:t>
            </a:r>
            <a:r>
              <a:rPr lang="en-US" b="1" baseline="0" dirty="0" smtClean="0"/>
              <a:t>four main</a:t>
            </a:r>
            <a:r>
              <a:rPr lang="en-US" b="0" baseline="0" dirty="0" smtClean="0"/>
              <a:t> subgroups: two associated with health on the left in blue, and two associated with BV on the right</a:t>
            </a:r>
          </a:p>
          <a:p>
            <a:pPr marL="228600" indent="-228600">
              <a:buAutoNum type="arabicPeriod"/>
            </a:pPr>
            <a:r>
              <a:rPr lang="en-US" b="0" baseline="0" dirty="0" smtClean="0"/>
              <a:t>What I want to show you is the </a:t>
            </a:r>
            <a:r>
              <a:rPr lang="en-US" b="1" baseline="0" dirty="0" smtClean="0"/>
              <a:t>difference</a:t>
            </a:r>
            <a:r>
              <a:rPr lang="en-US" b="0" baseline="0" dirty="0" smtClean="0"/>
              <a:t> between the taxonomic contributions at the 16S level (</a:t>
            </a:r>
            <a:r>
              <a:rPr lang="en-US" b="1" baseline="0" dirty="0" smtClean="0"/>
              <a:t>the top plot</a:t>
            </a:r>
            <a:r>
              <a:rPr lang="en-US" b="0" baseline="0" dirty="0" smtClean="0"/>
              <a:t>) compared to the taxonomic contributions from the mRNA level (</a:t>
            </a:r>
            <a:r>
              <a:rPr lang="en-US" b="1" baseline="0" dirty="0" smtClean="0"/>
              <a:t>bottom plot</a:t>
            </a:r>
            <a:r>
              <a:rPr lang="en-US" b="0" baseline="0" dirty="0" smtClean="0"/>
              <a:t>)</a:t>
            </a:r>
          </a:p>
          <a:p>
            <a:pPr marL="685800" lvl="1" indent="-228600">
              <a:buAutoNum type="arabicPeriod"/>
            </a:pPr>
            <a:r>
              <a:rPr lang="en-US" b="0" baseline="0" dirty="0" smtClean="0"/>
              <a:t>This is summarized per taxon in the boxplots on the left</a:t>
            </a:r>
          </a:p>
          <a:p>
            <a:pPr marL="1143000" lvl="2" indent="-228600">
              <a:buAutoNum type="arabicPeriod"/>
            </a:pPr>
            <a:r>
              <a:rPr lang="en-US" b="0" baseline="0" dirty="0" smtClean="0"/>
              <a:t>In some cases, like the </a:t>
            </a:r>
            <a:r>
              <a:rPr lang="en-US" b="1" baseline="0" dirty="0" smtClean="0"/>
              <a:t>blue L. </a:t>
            </a:r>
            <a:r>
              <a:rPr lang="en-US" b="1" baseline="0" dirty="0" err="1" smtClean="0"/>
              <a:t>crispatus</a:t>
            </a:r>
            <a:r>
              <a:rPr lang="en-US" b="0" baseline="0" dirty="0" smtClean="0"/>
              <a:t> organism, it’s punching above it’s weight and contributing more transcriptionally than you’d expect</a:t>
            </a:r>
          </a:p>
          <a:p>
            <a:pPr marL="1143000" lvl="2" indent="-228600">
              <a:buAutoNum type="arabicPeriod"/>
            </a:pPr>
            <a:r>
              <a:rPr lang="en-US" b="0" baseline="0" dirty="0" smtClean="0"/>
              <a:t>And in other cases, like the </a:t>
            </a:r>
            <a:r>
              <a:rPr lang="en-US" b="1" baseline="0" dirty="0" smtClean="0"/>
              <a:t>white </a:t>
            </a:r>
            <a:r>
              <a:rPr lang="en-US" b="1" baseline="0" dirty="0" err="1" smtClean="0"/>
              <a:t>Atopobium</a:t>
            </a:r>
            <a:r>
              <a:rPr lang="en-US" b="1" baseline="0" dirty="0" smtClean="0"/>
              <a:t> organism</a:t>
            </a:r>
            <a:r>
              <a:rPr lang="en-US" b="0" baseline="0" dirty="0" smtClean="0"/>
              <a:t> there is hardly any transcriptional activity compared to the 16S abundance</a:t>
            </a: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28</a:t>
            </a:fld>
            <a:endParaRPr lang="en-US" altLang="en-US"/>
          </a:p>
        </p:txBody>
      </p:sp>
    </p:spTree>
    <p:extLst>
      <p:ext uri="{BB962C8B-B14F-4D97-AF65-F5344CB8AC3E}">
        <p14:creationId xmlns:p14="http://schemas.microsoft.com/office/powerpoint/2010/main" val="22201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I mentioned before that</a:t>
            </a:r>
            <a:r>
              <a:rPr lang="en-US" baseline="0" dirty="0" smtClean="0"/>
              <a:t> we also grouped </a:t>
            </a:r>
            <a:r>
              <a:rPr lang="en-US" baseline="0" dirty="0" err="1" smtClean="0"/>
              <a:t>refseq</a:t>
            </a:r>
            <a:r>
              <a:rPr lang="en-US" baseline="0" dirty="0" smtClean="0"/>
              <a:t> clusters into functional groups by comparison to the SEED subsystem database</a:t>
            </a:r>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On the </a:t>
            </a:r>
            <a:r>
              <a:rPr lang="en-US" b="1" baseline="0" dirty="0" smtClean="0"/>
              <a:t>left</a:t>
            </a:r>
            <a:r>
              <a:rPr lang="en-US" baseline="0" dirty="0" smtClean="0"/>
              <a:t> is the </a:t>
            </a:r>
            <a:r>
              <a:rPr lang="en-US" baseline="0" dirty="0" err="1" smtClean="0"/>
              <a:t>biplot</a:t>
            </a:r>
            <a:r>
              <a:rPr lang="en-US" baseline="0" dirty="0" smtClean="0"/>
              <a:t> I just showed you </a:t>
            </a:r>
            <a:r>
              <a:rPr lang="en-US" b="1" baseline="0" dirty="0" smtClean="0"/>
              <a:t>at the </a:t>
            </a:r>
            <a:r>
              <a:rPr lang="en-US" b="1" baseline="0" dirty="0" err="1" smtClean="0"/>
              <a:t>refseq</a:t>
            </a:r>
            <a:r>
              <a:rPr lang="en-US" b="0" baseline="0" dirty="0" smtClean="0"/>
              <a:t>, or taxonomic level, and on the </a:t>
            </a:r>
            <a:r>
              <a:rPr lang="en-US" b="1" baseline="0" dirty="0" smtClean="0"/>
              <a:t>right</a:t>
            </a:r>
            <a:r>
              <a:rPr lang="en-US" b="0" baseline="0" dirty="0" smtClean="0"/>
              <a:t> is plotting the same data that has now been binned into subsystem4 groups</a:t>
            </a:r>
            <a:endParaRPr lang="en-US"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The</a:t>
            </a:r>
            <a:r>
              <a:rPr lang="en-US" baseline="0" dirty="0" smtClean="0"/>
              <a:t> samples fall into the </a:t>
            </a:r>
            <a:r>
              <a:rPr lang="en-US" dirty="0" smtClean="0"/>
              <a:t>same </a:t>
            </a:r>
            <a:r>
              <a:rPr lang="en-US" b="1" dirty="0" smtClean="0"/>
              <a:t>four</a:t>
            </a:r>
            <a:r>
              <a:rPr lang="en-US" dirty="0" smtClean="0"/>
              <a:t> inferred subgroups that</a:t>
            </a:r>
            <a:r>
              <a:rPr lang="en-US" baseline="0" dirty="0" smtClean="0"/>
              <a:t> were shown by hierarchical clustering on the previous plot, and these, again, correspond to different subtypes of the disease condition</a:t>
            </a:r>
            <a:endParaRPr lang="en-US" dirty="0" smtClean="0"/>
          </a:p>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endParaRPr lang="en-US" dirty="0" smtClean="0"/>
          </a:p>
          <a:p>
            <a:pPr marL="228600" indent="-228600">
              <a:buFont typeface="+mj-lt"/>
              <a:buAutoNum type="arabicPeriod"/>
            </a:pPr>
            <a:r>
              <a:rPr lang="en-US" dirty="0" smtClean="0"/>
              <a:t>The major split on component</a:t>
            </a:r>
            <a:r>
              <a:rPr lang="en-US" baseline="0" dirty="0" smtClean="0"/>
              <a:t> one is still between the healthy and dysbiotic BV state, but in this case there is </a:t>
            </a:r>
            <a:r>
              <a:rPr lang="en-US" b="1" baseline="0" dirty="0" smtClean="0"/>
              <a:t>b</a:t>
            </a:r>
            <a:r>
              <a:rPr lang="en-US" b="1" dirty="0" smtClean="0"/>
              <a:t>etter</a:t>
            </a:r>
            <a:r>
              <a:rPr lang="en-US" dirty="0" smtClean="0"/>
              <a:t> </a:t>
            </a:r>
            <a:r>
              <a:rPr lang="en-US" b="1" dirty="0" smtClean="0"/>
              <a:t>separation </a:t>
            </a:r>
            <a:r>
              <a:rPr lang="en-US" dirty="0" smtClean="0"/>
              <a:t>- larger PC1 (41% vs 52%)</a:t>
            </a:r>
          </a:p>
          <a:p>
            <a:pPr marL="685800" lvl="1" indent="-228600">
              <a:buFont typeface="+mj-lt"/>
              <a:buAutoNum type="arabicPeriod"/>
            </a:pPr>
            <a:r>
              <a:rPr lang="en-US" b="0" dirty="0" smtClean="0"/>
              <a:t>This</a:t>
            </a:r>
            <a:r>
              <a:rPr lang="en-US" b="0" baseline="0" dirty="0" smtClean="0"/>
              <a:t> suggests two key conclusions</a:t>
            </a:r>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1. That there is a r</a:t>
            </a:r>
            <a:r>
              <a:rPr lang="en-US" dirty="0" smtClean="0"/>
              <a:t>edundancy in functions </a:t>
            </a:r>
            <a:r>
              <a:rPr lang="en-US" b="1" dirty="0" smtClean="0"/>
              <a:t>despite differences in</a:t>
            </a:r>
            <a:r>
              <a:rPr lang="en-US" b="1" baseline="0" dirty="0" smtClean="0"/>
              <a:t> taxonomic </a:t>
            </a:r>
            <a:r>
              <a:rPr lang="en-US" b="0" baseline="0" dirty="0" smtClean="0"/>
              <a:t>composition. In other words,</a:t>
            </a:r>
            <a:r>
              <a:rPr lang="en-US" dirty="0" smtClean="0"/>
              <a:t> different species can contribute to the same functions</a:t>
            </a:r>
            <a:endParaRPr lang="en-US" b="0" baseline="0" dirty="0" smtClean="0"/>
          </a:p>
          <a:p>
            <a:pPr marL="1143000" marR="0" lvl="2"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0" baseline="0" dirty="0" smtClean="0"/>
              <a:t>2. That </a:t>
            </a:r>
            <a:r>
              <a:rPr lang="en-US" sz="1200" b="0" baseline="0" dirty="0" smtClean="0">
                <a:ea typeface="ＭＳ Ｐゴシック" charset="-128"/>
              </a:rPr>
              <a:t>these conserved</a:t>
            </a:r>
            <a:r>
              <a:rPr lang="en-US" altLang="en-US" sz="1200" dirty="0" smtClean="0">
                <a:ea typeface="ＭＳ Ｐゴシック" charset="-128"/>
              </a:rPr>
              <a:t> biochemical functions are the major unit of interest contributing to the condition (rather than individual genes)</a:t>
            </a:r>
          </a:p>
          <a:p>
            <a:pPr marL="228600" marR="0" lvl="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This is starting</a:t>
            </a:r>
            <a:r>
              <a:rPr lang="en-US" baseline="0" dirty="0" smtClean="0"/>
              <a:t> to think of the system as a </a:t>
            </a:r>
            <a:r>
              <a:rPr lang="en-US" b="1" baseline="0" dirty="0" smtClean="0"/>
              <a:t>m</a:t>
            </a:r>
            <a:r>
              <a:rPr lang="en-US" b="1" dirty="0" smtClean="0"/>
              <a:t>eta-organism</a:t>
            </a:r>
            <a:r>
              <a:rPr lang="en-US" dirty="0" smtClean="0"/>
              <a:t> instead of individuals</a:t>
            </a:r>
            <a:r>
              <a:rPr lang="en-US" baseline="0" dirty="0" smtClean="0"/>
              <a:t> in a community</a:t>
            </a: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29</a:t>
            </a:fld>
            <a:endParaRPr lang="en-US" altLang="en-US"/>
          </a:p>
        </p:txBody>
      </p:sp>
    </p:spTree>
    <p:extLst>
      <p:ext uri="{BB962C8B-B14F-4D97-AF65-F5344CB8AC3E}">
        <p14:creationId xmlns:p14="http://schemas.microsoft.com/office/powerpoint/2010/main" val="47178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atin typeface="Calibri" charset="0"/>
                <a:ea typeface="ＭＳ Ｐゴシック" charset="0"/>
                <a:cs typeface="ＭＳ Ｐゴシック" charset="0"/>
              </a:rPr>
              <a:t> This is an overview of some of the differential functions between healthy and BV</a:t>
            </a:r>
          </a:p>
          <a:p>
            <a:pPr>
              <a:buFontTx/>
              <a:buChar char="•"/>
            </a:pPr>
            <a:r>
              <a:rPr lang="en-US">
                <a:latin typeface="Calibri" charset="0"/>
                <a:ea typeface="ＭＳ Ｐゴシック" charset="0"/>
                <a:cs typeface="ＭＳ Ｐゴシック" charset="0"/>
              </a:rPr>
              <a:t> Each dot on this plot is a specific function - they are plotted by broader functional groups (labeled on the left)</a:t>
            </a:r>
          </a:p>
          <a:p>
            <a:pPr>
              <a:buFontTx/>
              <a:buChar char="•"/>
            </a:pPr>
            <a:r>
              <a:rPr lang="en-US">
                <a:latin typeface="Calibri" charset="0"/>
                <a:ea typeface="ＭＳ Ｐゴシック" charset="0"/>
                <a:cs typeface="ＭＳ Ｐゴシック" charset="0"/>
              </a:rPr>
              <a:t> The functions are plotted by their fold change in expression – BV on the right, and non-BV on the left.</a:t>
            </a:r>
          </a:p>
          <a:p>
            <a:pPr>
              <a:buFontTx/>
              <a:buChar char="•"/>
            </a:pPr>
            <a:r>
              <a:rPr lang="en-US">
                <a:latin typeface="Calibri" charset="0"/>
                <a:ea typeface="ＭＳ Ｐゴシック" charset="0"/>
                <a:cs typeface="ＭＳ Ｐゴシック" charset="0"/>
              </a:rPr>
              <a:t> If the dots are COLORed red or blue it means they are significantly differential</a:t>
            </a:r>
          </a:p>
          <a:p>
            <a:pPr>
              <a:buFontTx/>
              <a:buChar char="•"/>
            </a:pPr>
            <a:r>
              <a:rPr lang="en-US">
                <a:latin typeface="Calibri" charset="0"/>
                <a:ea typeface="ＭＳ Ｐゴシック" charset="0"/>
                <a:cs typeface="ＭＳ Ｐゴシック" charset="0"/>
              </a:rPr>
              <a:t>(((click))) Looking at a few examples: functions related to glycogen breakdown are generally up in BV</a:t>
            </a:r>
          </a:p>
          <a:p>
            <a:pPr>
              <a:buFontTx/>
              <a:buChar char="•"/>
            </a:pPr>
            <a:r>
              <a:rPr lang="en-US">
                <a:latin typeface="Calibri" charset="0"/>
                <a:ea typeface="ＭＳ Ｐゴシック" charset="0"/>
                <a:cs typeface="ＭＳ Ｐゴシック" charset="0"/>
              </a:rPr>
              <a:t>(((click))) Pick out the significant functions and represent the fraction of the reads belonging to each organism. So each bar is a sample, and each par is one function(dot) from the plot</a:t>
            </a:r>
          </a:p>
          <a:p>
            <a:pPr lvl="1">
              <a:buFontTx/>
              <a:buChar char="•"/>
            </a:pPr>
            <a:r>
              <a:rPr lang="en-US">
                <a:latin typeface="Calibri" charset="0"/>
                <a:ea typeface="ＭＳ Ｐゴシック" charset="0"/>
              </a:rPr>
              <a:t> Mostly Gardnerella (red) and Prevotella biva (purple) EXPRESSING these functions</a:t>
            </a:r>
          </a:p>
          <a:p>
            <a:pPr lvl="1">
              <a:buFontTx/>
              <a:buChar char="•"/>
            </a:pPr>
            <a:r>
              <a:rPr lang="en-US">
                <a:latin typeface="Calibri" charset="0"/>
                <a:ea typeface="ＭＳ Ｐゴシック" charset="0"/>
              </a:rPr>
              <a:t> Sometimes it</a:t>
            </a:r>
            <a:r>
              <a:rPr lang="ja-JP" altLang="en-US">
                <a:latin typeface="Calibri" charset="0"/>
                <a:ea typeface="ＭＳ Ｐゴシック" charset="0"/>
              </a:rPr>
              <a:t>’</a:t>
            </a:r>
            <a:r>
              <a:rPr lang="en-US">
                <a:latin typeface="Calibri" charset="0"/>
                <a:ea typeface="ＭＳ Ｐゴシック" charset="0"/>
              </a:rPr>
              <a:t>s different organism in a particular sample, but the outcome is this function is CONSERVED in BV</a:t>
            </a:r>
          </a:p>
          <a:p>
            <a:pPr>
              <a:buFontTx/>
              <a:buChar char="•"/>
            </a:pPr>
            <a:r>
              <a:rPr lang="en-US">
                <a:latin typeface="Calibri" charset="0"/>
                <a:ea typeface="ＭＳ Ｐゴシック" charset="0"/>
                <a:cs typeface="ＭＳ Ｐゴシック" charset="0"/>
              </a:rPr>
              <a:t> (((click))</a:t>
            </a:r>
          </a:p>
          <a:p>
            <a:pPr>
              <a:buFontTx/>
              <a:buChar char="•"/>
            </a:pPr>
            <a:r>
              <a:rPr lang="en-US">
                <a:latin typeface="Calibri" charset="0"/>
                <a:ea typeface="ＭＳ Ｐゴシック" charset="0"/>
                <a:cs typeface="ＭＳ Ｐゴシック" charset="0"/>
              </a:rPr>
              <a:t> Butyrate: More apparent here. Might have a scenario where products are being passed between organisms to perform one metabolic process</a:t>
            </a: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2F038E9-670B-3A47-AF63-9DC72BB99DD3}" type="slidenum">
              <a:rPr lang="en-US" sz="1200">
                <a:latin typeface="Calibri" charset="0"/>
              </a:rPr>
              <a:pPr eaLnBrk="1" hangingPunct="1"/>
              <a:t>30</a:t>
            </a:fld>
            <a:endParaRPr lang="en-US" sz="12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atin typeface="Calibri" charset="0"/>
                <a:ea typeface="ＭＳ Ｐゴシック" charset="0"/>
                <a:cs typeface="ＭＳ Ｐゴシック" charset="0"/>
              </a:rPr>
              <a:t> This is an overview of some of the differential functions between healthy and BV</a:t>
            </a:r>
          </a:p>
          <a:p>
            <a:pPr>
              <a:buFontTx/>
              <a:buChar char="•"/>
            </a:pPr>
            <a:r>
              <a:rPr lang="en-US">
                <a:latin typeface="Calibri" charset="0"/>
                <a:ea typeface="ＭＳ Ｐゴシック" charset="0"/>
                <a:cs typeface="ＭＳ Ｐゴシック" charset="0"/>
              </a:rPr>
              <a:t> Each dot on this plot is a specific function - they are plotted by broader functional groups (labeled on the left)</a:t>
            </a:r>
          </a:p>
          <a:p>
            <a:pPr>
              <a:buFontTx/>
              <a:buChar char="•"/>
            </a:pPr>
            <a:r>
              <a:rPr lang="en-US">
                <a:latin typeface="Calibri" charset="0"/>
                <a:ea typeface="ＭＳ Ｐゴシック" charset="0"/>
                <a:cs typeface="ＭＳ Ｐゴシック" charset="0"/>
              </a:rPr>
              <a:t> The functions are plotted by their fold change in expression – BV on the right, and non-BV on the left.</a:t>
            </a:r>
          </a:p>
          <a:p>
            <a:pPr>
              <a:buFontTx/>
              <a:buChar char="•"/>
            </a:pPr>
            <a:r>
              <a:rPr lang="en-US">
                <a:latin typeface="Calibri" charset="0"/>
                <a:ea typeface="ＭＳ Ｐゴシック" charset="0"/>
                <a:cs typeface="ＭＳ Ｐゴシック" charset="0"/>
              </a:rPr>
              <a:t> If the dots are COLORed red or blue it means they are significantly differential</a:t>
            </a:r>
          </a:p>
          <a:p>
            <a:pPr>
              <a:buFontTx/>
              <a:buChar char="•"/>
            </a:pPr>
            <a:r>
              <a:rPr lang="en-US">
                <a:latin typeface="Calibri" charset="0"/>
                <a:ea typeface="ＭＳ Ｐゴシック" charset="0"/>
                <a:cs typeface="ＭＳ Ｐゴシック" charset="0"/>
              </a:rPr>
              <a:t>(((click))) Looking at a few examples: functions related to glycogen breakdown are generally up in BV</a:t>
            </a:r>
          </a:p>
          <a:p>
            <a:pPr>
              <a:buFontTx/>
              <a:buChar char="•"/>
            </a:pPr>
            <a:r>
              <a:rPr lang="en-US">
                <a:latin typeface="Calibri" charset="0"/>
                <a:ea typeface="ＭＳ Ｐゴシック" charset="0"/>
                <a:cs typeface="ＭＳ Ｐゴシック" charset="0"/>
              </a:rPr>
              <a:t>(((click))) Pick out the significant functions and represent the fraction of the reads belonging to each organism. So each bar is a sample, and each par is one function(dot) from the plot</a:t>
            </a:r>
          </a:p>
          <a:p>
            <a:pPr lvl="1">
              <a:buFontTx/>
              <a:buChar char="•"/>
            </a:pPr>
            <a:r>
              <a:rPr lang="en-US">
                <a:latin typeface="Calibri" charset="0"/>
                <a:ea typeface="ＭＳ Ｐゴシック" charset="0"/>
              </a:rPr>
              <a:t> Mostly Gardnerella (red) and Prevotella biva (purple) EXPRESSING these functions</a:t>
            </a:r>
          </a:p>
          <a:p>
            <a:pPr lvl="1">
              <a:buFontTx/>
              <a:buChar char="•"/>
            </a:pPr>
            <a:r>
              <a:rPr lang="en-US">
                <a:latin typeface="Calibri" charset="0"/>
                <a:ea typeface="ＭＳ Ｐゴシック" charset="0"/>
              </a:rPr>
              <a:t> Sometimes it</a:t>
            </a:r>
            <a:r>
              <a:rPr lang="ja-JP" altLang="en-US">
                <a:latin typeface="Calibri" charset="0"/>
                <a:ea typeface="ＭＳ Ｐゴシック" charset="0"/>
              </a:rPr>
              <a:t>’</a:t>
            </a:r>
            <a:r>
              <a:rPr lang="en-US">
                <a:latin typeface="Calibri" charset="0"/>
                <a:ea typeface="ＭＳ Ｐゴシック" charset="0"/>
              </a:rPr>
              <a:t>s different organism in a particular sample, but the outcome is this function is CONSERVED in BV</a:t>
            </a:r>
          </a:p>
          <a:p>
            <a:pPr>
              <a:buFontTx/>
              <a:buChar char="•"/>
            </a:pPr>
            <a:r>
              <a:rPr lang="en-US">
                <a:latin typeface="Calibri" charset="0"/>
                <a:ea typeface="ＭＳ Ｐゴシック" charset="0"/>
                <a:cs typeface="ＭＳ Ｐゴシック" charset="0"/>
              </a:rPr>
              <a:t> (((click))</a:t>
            </a:r>
          </a:p>
          <a:p>
            <a:pPr>
              <a:buFontTx/>
              <a:buChar char="•"/>
            </a:pPr>
            <a:r>
              <a:rPr lang="en-US">
                <a:latin typeface="Calibri" charset="0"/>
                <a:ea typeface="ＭＳ Ｐゴシック" charset="0"/>
                <a:cs typeface="ＭＳ Ｐゴシック" charset="0"/>
              </a:rPr>
              <a:t> Butyrate: More apparent here. Might have a scenario where products are being passed between organisms to perform one metabolic process</a:t>
            </a: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35A1A3A-C044-3040-ABD3-8DD05E419AE9}" type="slidenum">
              <a:rPr lang="en-US" sz="1200">
                <a:latin typeface="Calibri" charset="0"/>
              </a:rPr>
              <a:pPr eaLnBrk="1" hangingPunct="1"/>
              <a:t>31</a:t>
            </a:fld>
            <a:endParaRPr lang="en-US" sz="12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Once we know WHO is doing WHAT, we can interconnect the pathways</a:t>
            </a: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F5925B7-1414-684E-BACE-74CD8C0FDCCD}" type="slidenum">
              <a:rPr lang="en-US" sz="1200">
                <a:latin typeface="Calibri" charset="0"/>
              </a:rPr>
              <a:pPr eaLnBrk="1" hangingPunct="1"/>
              <a:t>32</a:t>
            </a:fld>
            <a:endParaRPr lang="en-US" sz="12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smtClean="0"/>
              <a:t>We</a:t>
            </a:r>
            <a:r>
              <a:rPr lang="en-CA" baseline="0" dirty="0" smtClean="0"/>
              <a:t> had previously already looked at the major differences between the conditions, so we did an unsupervised correlation analysis using Phi – which works within the compositional framework</a:t>
            </a:r>
            <a:endParaRPr lang="en-CA" dirty="0" smtClean="0"/>
          </a:p>
          <a:p>
            <a:pPr marL="228600" indent="-228600">
              <a:buFont typeface="+mj-lt"/>
              <a:buAutoNum type="arabicPeriod"/>
            </a:pPr>
            <a:r>
              <a:rPr lang="en-CA" dirty="0" smtClean="0"/>
              <a:t>I'm</a:t>
            </a:r>
            <a:r>
              <a:rPr lang="en-CA" baseline="0" dirty="0" smtClean="0"/>
              <a:t> showing the same</a:t>
            </a:r>
            <a:r>
              <a:rPr lang="en-US" dirty="0" smtClean="0"/>
              <a:t> subsys4</a:t>
            </a:r>
            <a:r>
              <a:rPr lang="en-US" baseline="0" dirty="0" smtClean="0"/>
              <a:t> function </a:t>
            </a:r>
            <a:r>
              <a:rPr lang="en-US" baseline="0" dirty="0" err="1" smtClean="0"/>
              <a:t>biplot</a:t>
            </a:r>
            <a:r>
              <a:rPr lang="en-US" baseline="0" dirty="0" smtClean="0"/>
              <a:t>, just with some filtering</a:t>
            </a:r>
          </a:p>
          <a:p>
            <a:pPr marL="228600" indent="-228600">
              <a:buFont typeface="+mj-lt"/>
              <a:buAutoNum type="arabicPeriod"/>
            </a:pPr>
            <a:r>
              <a:rPr lang="en-US" baseline="0" dirty="0" smtClean="0"/>
              <a:t>This time the functions are colored by the network they associate with as predicted by Phi correlations</a:t>
            </a:r>
          </a:p>
          <a:p>
            <a:pPr marL="228600" indent="-228600">
              <a:buFont typeface="+mj-lt"/>
              <a:buAutoNum type="arabicPeriod"/>
            </a:pPr>
            <a:r>
              <a:rPr lang="en-US" baseline="0" dirty="0" smtClean="0"/>
              <a:t>On the healthy side of the plot </a:t>
            </a:r>
            <a:r>
              <a:rPr lang="en-CA" baseline="0" dirty="0" smtClean="0"/>
              <a:t>on the left </a:t>
            </a:r>
            <a:r>
              <a:rPr lang="en-US" baseline="0" dirty="0" smtClean="0"/>
              <a:t>there are two major clusters in blue containing functions we know to be associated with the condition</a:t>
            </a:r>
          </a:p>
          <a:p>
            <a:pPr marL="228600" indent="-228600">
              <a:buFont typeface="+mj-lt"/>
              <a:buAutoNum type="arabicPeriod"/>
            </a:pPr>
            <a:r>
              <a:rPr lang="en-US" baseline="0" dirty="0" smtClean="0"/>
              <a:t>And on the BV side</a:t>
            </a:r>
            <a:r>
              <a:rPr lang="en-CA" baseline="0" dirty="0" smtClean="0"/>
              <a:t> on the right</a:t>
            </a:r>
            <a:r>
              <a:rPr lang="en-US" baseline="0" dirty="0" smtClean="0"/>
              <a:t> there is a large cluster group in red with functions for </a:t>
            </a:r>
            <a:r>
              <a:rPr lang="en-CA" baseline="0" dirty="0" smtClean="0"/>
              <a:t>poly-amines</a:t>
            </a:r>
            <a:r>
              <a:rPr lang="en-US" baseline="0" dirty="0" smtClean="0"/>
              <a:t> and other expected associations in BV</a:t>
            </a: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33</a:t>
            </a:fld>
            <a:endParaRPr lang="en-US" altLang="en-US"/>
          </a:p>
        </p:txBody>
      </p:sp>
    </p:spTree>
    <p:extLst>
      <p:ext uri="{BB962C8B-B14F-4D97-AF65-F5344CB8AC3E}">
        <p14:creationId xmlns:p14="http://schemas.microsoft.com/office/powerpoint/2010/main" val="248182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One outstanding question I had was once we’d identified two BV subgroups, was </a:t>
            </a:r>
            <a:r>
              <a:rPr lang="en-CA" baseline="0" dirty="0" smtClean="0"/>
              <a:t>to find out which</a:t>
            </a:r>
            <a:r>
              <a:rPr lang="en-US" baseline="0" dirty="0" smtClean="0"/>
              <a:t> specific functions were different between them</a:t>
            </a:r>
          </a:p>
          <a:p>
            <a:pPr marL="228600" indent="-228600">
              <a:buFont typeface="+mj-lt"/>
              <a:buAutoNum type="arabicPeriod"/>
            </a:pPr>
            <a:r>
              <a:rPr lang="en-US" baseline="0" dirty="0" smtClean="0"/>
              <a:t>For this I used </a:t>
            </a:r>
            <a:r>
              <a:rPr lang="en-US" b="1" baseline="0" dirty="0" err="1" smtClean="0"/>
              <a:t>ALDEx</a:t>
            </a:r>
            <a:r>
              <a:rPr lang="en-US" b="0" baseline="0" dirty="0" smtClean="0"/>
              <a:t> which uses principles of Compositional Data Analysis and effect sizes to infer differences between groups</a:t>
            </a:r>
          </a:p>
          <a:p>
            <a:pPr marL="228600" indent="-228600">
              <a:buFont typeface="+mj-lt"/>
              <a:buAutoNum type="arabicPeriod"/>
            </a:pPr>
            <a:r>
              <a:rPr lang="en-US" b="0" baseline="0" dirty="0" smtClean="0"/>
              <a:t>The </a:t>
            </a:r>
            <a:r>
              <a:rPr lang="en-US" b="1" baseline="0" dirty="0" smtClean="0"/>
              <a:t>effect size</a:t>
            </a:r>
            <a:r>
              <a:rPr lang="en-US" b="0" baseline="0" dirty="0" smtClean="0"/>
              <a:t> is a a ratio of the between-condition difference over the within condition variance</a:t>
            </a:r>
            <a:endParaRPr lang="en-US" baseline="0" dirty="0" smtClean="0"/>
          </a:p>
          <a:p>
            <a:pPr marL="685800" marR="0" lvl="1"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baseline="0" dirty="0" smtClean="0"/>
              <a:t>Each dot is an individual function plotted by a higher level group. On the x-axis is the </a:t>
            </a:r>
            <a:r>
              <a:rPr lang="en-US" b="1" baseline="0" dirty="0" smtClean="0"/>
              <a:t>Effect size</a:t>
            </a:r>
            <a:r>
              <a:rPr lang="en-US" b="0" baseline="0" dirty="0" smtClean="0"/>
              <a:t> as a way to </a:t>
            </a:r>
            <a:r>
              <a:rPr lang="en-US" b="1" baseline="0" dirty="0" smtClean="0"/>
              <a:t>visualize the magnitude of the change</a:t>
            </a:r>
          </a:p>
          <a:p>
            <a:pPr marL="1143000" lvl="2" indent="-228600">
              <a:buFont typeface="+mj-lt"/>
              <a:buAutoNum type="arabicPeriod"/>
            </a:pPr>
            <a:r>
              <a:rPr lang="en-US" baseline="0" dirty="0" smtClean="0"/>
              <a:t>Colored dots (red or blue for each condition) are significantly different</a:t>
            </a:r>
          </a:p>
          <a:p>
            <a:pPr marL="685800" lvl="1" indent="-228600">
              <a:buFont typeface="+mj-lt"/>
              <a:buAutoNum type="arabicPeriod"/>
            </a:pPr>
            <a:r>
              <a:rPr lang="en-US" b="0" baseline="0" dirty="0" smtClean="0"/>
              <a:t>Some differences are</a:t>
            </a:r>
            <a:r>
              <a:rPr lang="en-CA" b="0" baseline="0" dirty="0" smtClean="0"/>
              <a:t> </a:t>
            </a:r>
            <a:r>
              <a:rPr lang="en-CA" b="1" baseline="0" dirty="0" smtClean="0"/>
              <a:t>metabolic</a:t>
            </a:r>
            <a:r>
              <a:rPr lang="en-CA" b="0" baseline="0" dirty="0" smtClean="0"/>
              <a:t> (which we expectedly see in the </a:t>
            </a:r>
            <a:r>
              <a:rPr lang="en-CA" b="0" baseline="0" dirty="0" err="1" smtClean="0"/>
              <a:t>metabolome</a:t>
            </a:r>
            <a:r>
              <a:rPr lang="en-CA" b="0" baseline="0" dirty="0" smtClean="0"/>
              <a:t>) </a:t>
            </a:r>
            <a:r>
              <a:rPr lang="en-US" b="0" baseline="0" dirty="0" smtClean="0"/>
              <a:t>and some are </a:t>
            </a:r>
            <a:r>
              <a:rPr lang="en-CA" b="1" baseline="0" dirty="0" smtClean="0"/>
              <a:t>structural </a:t>
            </a:r>
            <a:r>
              <a:rPr lang="en-CA" b="0" baseline="0" dirty="0" smtClean="0"/>
              <a:t>(which we would not see in the metabolize analysis)</a:t>
            </a:r>
            <a:endParaRPr lang="en-US" b="1" baseline="0" dirty="0" smtClean="0"/>
          </a:p>
          <a:p>
            <a:pPr marL="228600" lvl="0" indent="-228600">
              <a:buFont typeface="+mj-lt"/>
              <a:buAutoNum type="arabicPeriod"/>
            </a:pP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34</a:t>
            </a:fld>
            <a:endParaRPr lang="en-US" altLang="en-US"/>
          </a:p>
        </p:txBody>
      </p:sp>
    </p:spTree>
    <p:extLst>
      <p:ext uri="{BB962C8B-B14F-4D97-AF65-F5344CB8AC3E}">
        <p14:creationId xmlns:p14="http://schemas.microsoft.com/office/powerpoint/2010/main" val="663633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CA" dirty="0" smtClean="0"/>
              <a:t>We</a:t>
            </a:r>
            <a:r>
              <a:rPr lang="en-CA" baseline="0" dirty="0" smtClean="0"/>
              <a:t> had previously already looked at the major differences between the conditions, so we did an unsupervised correlation analysis using Phi – which works within the compositional framework</a:t>
            </a:r>
            <a:endParaRPr lang="en-CA" dirty="0" smtClean="0"/>
          </a:p>
          <a:p>
            <a:pPr marL="228600" indent="-228600">
              <a:buFont typeface="+mj-lt"/>
              <a:buAutoNum type="arabicPeriod"/>
            </a:pPr>
            <a:r>
              <a:rPr lang="en-CA" dirty="0" smtClean="0"/>
              <a:t>I'm</a:t>
            </a:r>
            <a:r>
              <a:rPr lang="en-CA" baseline="0" dirty="0" smtClean="0"/>
              <a:t> showing the same</a:t>
            </a:r>
            <a:r>
              <a:rPr lang="en-US" dirty="0" smtClean="0"/>
              <a:t> subsys4</a:t>
            </a:r>
            <a:r>
              <a:rPr lang="en-US" baseline="0" dirty="0" smtClean="0"/>
              <a:t> function </a:t>
            </a:r>
            <a:r>
              <a:rPr lang="en-US" baseline="0" dirty="0" err="1" smtClean="0"/>
              <a:t>biplot</a:t>
            </a:r>
            <a:r>
              <a:rPr lang="en-US" baseline="0" dirty="0" smtClean="0"/>
              <a:t>, just with some filtering</a:t>
            </a:r>
          </a:p>
          <a:p>
            <a:pPr marL="228600" indent="-228600">
              <a:buFont typeface="+mj-lt"/>
              <a:buAutoNum type="arabicPeriod"/>
            </a:pPr>
            <a:r>
              <a:rPr lang="en-US" baseline="0" dirty="0" smtClean="0"/>
              <a:t>This time the functions are colored by the network they associate with as predicted by Phi correlations</a:t>
            </a:r>
          </a:p>
          <a:p>
            <a:pPr marL="228600" indent="-228600">
              <a:buFont typeface="+mj-lt"/>
              <a:buAutoNum type="arabicPeriod"/>
            </a:pPr>
            <a:r>
              <a:rPr lang="en-US" baseline="0" dirty="0" smtClean="0"/>
              <a:t>On the healthy side of the plot </a:t>
            </a:r>
            <a:r>
              <a:rPr lang="en-CA" baseline="0" dirty="0" smtClean="0"/>
              <a:t>on the left </a:t>
            </a:r>
            <a:r>
              <a:rPr lang="en-US" baseline="0" dirty="0" smtClean="0"/>
              <a:t>there are two major clusters in blue containing functions we know to be associated with the condition</a:t>
            </a:r>
          </a:p>
          <a:p>
            <a:pPr marL="228600" indent="-228600">
              <a:buFont typeface="+mj-lt"/>
              <a:buAutoNum type="arabicPeriod"/>
            </a:pPr>
            <a:r>
              <a:rPr lang="en-US" baseline="0" dirty="0" smtClean="0"/>
              <a:t>And on the BV side</a:t>
            </a:r>
            <a:r>
              <a:rPr lang="en-CA" baseline="0" dirty="0" smtClean="0"/>
              <a:t> on the right</a:t>
            </a:r>
            <a:r>
              <a:rPr lang="en-US" baseline="0" dirty="0" smtClean="0"/>
              <a:t> there is a large cluster group in red with functions for </a:t>
            </a:r>
            <a:r>
              <a:rPr lang="en-CA" baseline="0" dirty="0" smtClean="0"/>
              <a:t>poly-amines</a:t>
            </a:r>
            <a:r>
              <a:rPr lang="en-US" baseline="0" dirty="0" smtClean="0"/>
              <a:t> and other expected associations in BV</a:t>
            </a: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35</a:t>
            </a:fld>
            <a:endParaRPr lang="en-US" altLang="en-US"/>
          </a:p>
        </p:txBody>
      </p:sp>
    </p:spTree>
    <p:extLst>
      <p:ext uri="{BB962C8B-B14F-4D97-AF65-F5344CB8AC3E}">
        <p14:creationId xmlns:p14="http://schemas.microsoft.com/office/powerpoint/2010/main" val="248182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I’m only going to show you briefly some associations with</a:t>
            </a:r>
            <a:r>
              <a:rPr lang="en-US" baseline="0" dirty="0" smtClean="0"/>
              <a:t> metabolites which was work done by a PhD student, Amy McMillan</a:t>
            </a:r>
          </a:p>
          <a:p>
            <a:pPr marL="228600" indent="-228600">
              <a:buFont typeface="+mj-lt"/>
              <a:buAutoNum type="arabicPeriod"/>
            </a:pPr>
            <a:r>
              <a:rPr lang="en-US" baseline="0" dirty="0" smtClean="0"/>
              <a:t>She used two untargeted </a:t>
            </a:r>
            <a:r>
              <a:rPr lang="en-US" baseline="0" dirty="0" err="1" smtClean="0"/>
              <a:t>metabolomic</a:t>
            </a:r>
            <a:r>
              <a:rPr lang="en-US" baseline="0" dirty="0" smtClean="0"/>
              <a:t> methods for this study</a:t>
            </a:r>
          </a:p>
          <a:p>
            <a:pPr marL="685800" lvl="1" indent="-228600">
              <a:buFont typeface="+mj-lt"/>
              <a:buAutoNum type="arabicPeriod"/>
            </a:pPr>
            <a:r>
              <a:rPr lang="en-US" baseline="0" dirty="0" smtClean="0"/>
              <a:t>One, using GC-MS, and the second using NMR</a:t>
            </a:r>
          </a:p>
          <a:p>
            <a:pPr marL="228600" indent="-228600">
              <a:buFont typeface="+mj-lt"/>
              <a:buAutoNum type="arabicPeriod"/>
            </a:pPr>
            <a:r>
              <a:rPr lang="en-US" baseline="0" dirty="0" smtClean="0"/>
              <a:t>The </a:t>
            </a:r>
            <a:r>
              <a:rPr lang="en-US" baseline="0" dirty="0" err="1" smtClean="0"/>
              <a:t>biplot</a:t>
            </a:r>
            <a:r>
              <a:rPr lang="en-US" baseline="0" dirty="0" smtClean="0"/>
              <a:t> again in the same subsystem 4 functional </a:t>
            </a:r>
            <a:r>
              <a:rPr lang="en-US" baseline="0" dirty="0" err="1" smtClean="0"/>
              <a:t>biplot</a:t>
            </a:r>
            <a:r>
              <a:rPr lang="en-US" baseline="0" dirty="0" smtClean="0"/>
              <a:t> with healthy samples on the left and BV on the right</a:t>
            </a:r>
          </a:p>
          <a:p>
            <a:pPr marL="685800" lvl="1" indent="-228600">
              <a:buFont typeface="+mj-lt"/>
              <a:buAutoNum type="arabicPeriod"/>
            </a:pPr>
            <a:r>
              <a:rPr lang="en-US" baseline="0" dirty="0" smtClean="0"/>
              <a:t>This time, overlaid on the plot are the associated </a:t>
            </a:r>
            <a:r>
              <a:rPr lang="en-US" b="1" baseline="0" dirty="0" smtClean="0"/>
              <a:t>metabolites</a:t>
            </a:r>
          </a:p>
          <a:p>
            <a:pPr marL="228600" indent="-228600">
              <a:buFont typeface="+mj-lt"/>
              <a:buAutoNum type="arabicPeriod"/>
            </a:pPr>
            <a:r>
              <a:rPr lang="en-CA" b="1" baseline="0" dirty="0" smtClean="0"/>
              <a:t>key: </a:t>
            </a:r>
            <a:r>
              <a:rPr lang="en-US" baseline="0" dirty="0" smtClean="0"/>
              <a:t>These correspond very well to the differential functions. For example. There is a large abundance of </a:t>
            </a:r>
            <a:r>
              <a:rPr lang="en-US" b="1" baseline="0" dirty="0" smtClean="0"/>
              <a:t>amines</a:t>
            </a:r>
            <a:r>
              <a:rPr lang="en-US" baseline="0" dirty="0" smtClean="0"/>
              <a:t> and organic or short chain fatty acids associated with BV on the right</a:t>
            </a:r>
          </a:p>
          <a:p>
            <a:pPr marL="228600" indent="-228600">
              <a:buFont typeface="+mj-lt"/>
              <a:buAutoNum type="arabicPeriod"/>
            </a:pPr>
            <a:endParaRPr lang="en-US" baseline="0" dirty="0" smtClean="0"/>
          </a:p>
          <a:p>
            <a:pPr marL="228600" indent="-228600">
              <a:buFont typeface="+mj-lt"/>
              <a:buAutoNum type="arabicPeriod"/>
            </a:pPr>
            <a:r>
              <a:rPr lang="en-US" baseline="0" dirty="0" smtClean="0"/>
              <a:t>I’ll mention we’ve had </a:t>
            </a:r>
            <a:r>
              <a:rPr lang="en-US" u="sng" baseline="0" dirty="0" smtClean="0"/>
              <a:t>some</a:t>
            </a:r>
            <a:r>
              <a:rPr lang="en-US" baseline="0" dirty="0" smtClean="0"/>
              <a:t> success (manually) connecting metabolites to individual pathways in the transcriptome data but </a:t>
            </a:r>
            <a:r>
              <a:rPr lang="en-US" b="1" baseline="0" dirty="0" smtClean="0"/>
              <a:t>this largely remains an open problem</a:t>
            </a:r>
            <a:endParaRPr lang="en-US" dirty="0" smtClean="0"/>
          </a:p>
          <a:p>
            <a:r>
              <a:rPr lang="en-US" dirty="0" smtClean="0"/>
              <a:t>-------------------------------------------</a:t>
            </a:r>
          </a:p>
          <a:p>
            <a:r>
              <a:rPr lang="en-US" dirty="0" smtClean="0"/>
              <a:t>Some success: </a:t>
            </a:r>
            <a:r>
              <a:rPr lang="en-US" dirty="0" err="1" smtClean="0"/>
              <a:t>Gardnerella</a:t>
            </a:r>
            <a:r>
              <a:rPr lang="en-US" dirty="0" smtClean="0"/>
              <a:t> Vaginalis GHB production (A. McMillan)</a:t>
            </a:r>
          </a:p>
          <a:p>
            <a:endParaRPr lang="en-US" dirty="0" smtClean="0"/>
          </a:p>
          <a:p>
            <a:r>
              <a:rPr lang="en-US" dirty="0" smtClean="0"/>
              <a:t>Open problem: correlating transcript and metabolite abundances</a:t>
            </a:r>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36</a:t>
            </a:fld>
            <a:endParaRPr lang="en-US" altLang="en-US"/>
          </a:p>
        </p:txBody>
      </p:sp>
    </p:spTree>
    <p:extLst>
      <p:ext uri="{BB962C8B-B14F-4D97-AF65-F5344CB8AC3E}">
        <p14:creationId xmlns:p14="http://schemas.microsoft.com/office/powerpoint/2010/main" val="1459841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457200" rtl="0" eaLnBrk="0" fontAlgn="base" latinLnBrk="0" hangingPunct="0">
              <a:lnSpc>
                <a:spcPct val="100000"/>
              </a:lnSpc>
              <a:spcBef>
                <a:spcPct val="30000"/>
              </a:spcBef>
              <a:spcAft>
                <a:spcPct val="0"/>
              </a:spcAft>
              <a:buClrTx/>
              <a:buSzTx/>
              <a:buFontTx/>
              <a:buChar char="-"/>
              <a:tabLst/>
              <a:defRPr/>
            </a:pPr>
            <a:endParaRPr lang="en-US" altLang="en-US" sz="2000" dirty="0" smtClean="0">
              <a:ea typeface="ＭＳ Ｐゴシック" charset="-128"/>
            </a:endParaRPr>
          </a:p>
          <a:p>
            <a:pPr marL="171450" marR="0" lvl="1" indent="-171450" algn="l" defTabSz="457200" rtl="0" eaLnBrk="0" fontAlgn="base" latinLnBrk="0" hangingPunct="0">
              <a:lnSpc>
                <a:spcPct val="100000"/>
              </a:lnSpc>
              <a:spcBef>
                <a:spcPct val="30000"/>
              </a:spcBef>
              <a:spcAft>
                <a:spcPct val="0"/>
              </a:spcAft>
              <a:buClrTx/>
              <a:buSzTx/>
              <a:buFontTx/>
              <a:buChar char="-"/>
              <a:tabLst/>
              <a:defRPr/>
            </a:pPr>
            <a:r>
              <a:rPr lang="en-US" altLang="en-US" sz="2000" dirty="0" smtClean="0">
                <a:ea typeface="ＭＳ Ｐゴシック" charset="-128"/>
              </a:rPr>
              <a:t>----------------------------------</a:t>
            </a:r>
          </a:p>
          <a:p>
            <a:pPr marL="171450" marR="0" lvl="1" indent="-171450" algn="l" defTabSz="457200" rtl="0" eaLnBrk="0" fontAlgn="base" latinLnBrk="0" hangingPunct="0">
              <a:lnSpc>
                <a:spcPct val="100000"/>
              </a:lnSpc>
              <a:spcBef>
                <a:spcPct val="30000"/>
              </a:spcBef>
              <a:spcAft>
                <a:spcPct val="0"/>
              </a:spcAft>
              <a:buClrTx/>
              <a:buSzTx/>
              <a:buFontTx/>
              <a:buChar char="-"/>
              <a:tabLst/>
              <a:defRPr/>
            </a:pPr>
            <a:r>
              <a:rPr lang="en-US" altLang="en-US" sz="2000" dirty="0" smtClean="0">
                <a:ea typeface="ＭＳ Ｐゴシック" charset="-128"/>
              </a:rPr>
              <a:t>Inferring from 16S would be misleading: organism abundance and transcript abundance not necessarily related….and out to small molecules detected</a:t>
            </a:r>
            <a:endParaRPr lang="en-US" altLang="en-US" sz="1200" dirty="0" smtClean="0">
              <a:ea typeface="ＭＳ Ｐゴシック" charset="-128"/>
            </a:endParaRPr>
          </a:p>
          <a:p>
            <a:pPr marL="171450" indent="-171450">
              <a:buFontTx/>
              <a:buChar char="-"/>
            </a:pPr>
            <a:r>
              <a:rPr lang="en-US" altLang="en-US" sz="1200" dirty="0" smtClean="0">
                <a:ea typeface="ＭＳ Ｐゴシック" charset="-128"/>
              </a:rPr>
              <a:t>Still need </a:t>
            </a:r>
            <a:r>
              <a:rPr lang="en-US" altLang="en-US" sz="1200" dirty="0" err="1" smtClean="0">
                <a:ea typeface="ＭＳ Ｐゴシック" charset="-128"/>
              </a:rPr>
              <a:t>virome</a:t>
            </a:r>
            <a:r>
              <a:rPr lang="en-US" altLang="en-US" sz="1200" dirty="0" smtClean="0">
                <a:ea typeface="ＭＳ Ｐゴシック" charset="-128"/>
              </a:rPr>
              <a:t> and proteome, etc.</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altLang="en-US" sz="1200" dirty="0" smtClean="0">
                <a:ea typeface="ＭＳ Ｐゴシック" charset="-128"/>
              </a:rPr>
              <a:t>Describing the </a:t>
            </a:r>
            <a:r>
              <a:rPr lang="en-US" altLang="en-US" sz="1200" dirty="0" smtClean="0">
                <a:solidFill>
                  <a:srgbClr val="D34817"/>
                </a:solidFill>
                <a:ea typeface="ＭＳ Ｐゴシック" charset="-128"/>
              </a:rPr>
              <a:t>functional diversity through transcriptomics</a:t>
            </a:r>
            <a:r>
              <a:rPr lang="en-US" altLang="en-US" sz="1200" dirty="0" smtClean="0">
                <a:ea typeface="ＭＳ Ｐゴシック" charset="-128"/>
              </a:rPr>
              <a:t> gives insight to the response of bacteria to changes in environment and potential effects on host</a:t>
            </a:r>
          </a:p>
          <a:p>
            <a:pPr marL="171450" marR="0" indent="-171450" algn="l" defTabSz="457200" rtl="0" eaLnBrk="0" fontAlgn="base" latinLnBrk="0" hangingPunct="0">
              <a:lnSpc>
                <a:spcPct val="100000"/>
              </a:lnSpc>
              <a:spcBef>
                <a:spcPct val="30000"/>
              </a:spcBef>
              <a:spcAft>
                <a:spcPct val="0"/>
              </a:spcAft>
              <a:buClrTx/>
              <a:buSzTx/>
              <a:buFontTx/>
              <a:buChar char="-"/>
              <a:tabLst/>
              <a:defRPr/>
            </a:pPr>
            <a:r>
              <a:rPr lang="en-US" altLang="en-US" sz="1200" dirty="0" smtClean="0">
                <a:ea typeface="ＭＳ Ｐゴシック" charset="-128"/>
              </a:rPr>
              <a:t>A better “</a:t>
            </a:r>
            <a:r>
              <a:rPr lang="en-US" altLang="en-US" sz="1200" dirty="0" err="1" smtClean="0">
                <a:ea typeface="ＭＳ Ｐゴシック" charset="-128"/>
              </a:rPr>
              <a:t>omics</a:t>
            </a:r>
            <a:r>
              <a:rPr lang="en-US" altLang="en-US" sz="1200" dirty="0" smtClean="0">
                <a:ea typeface="ＭＳ Ｐゴシック" charset="-128"/>
              </a:rPr>
              <a:t>” understanding will allow us to target and modulate the microbiome in predictable ways</a:t>
            </a:r>
          </a:p>
          <a:p>
            <a:pPr marL="171450" marR="0" indent="-171450" algn="l" defTabSz="457200" rtl="0" eaLnBrk="0" fontAlgn="base" latinLnBrk="0" hangingPunct="0">
              <a:lnSpc>
                <a:spcPct val="100000"/>
              </a:lnSpc>
              <a:spcBef>
                <a:spcPct val="30000"/>
              </a:spcBef>
              <a:spcAft>
                <a:spcPct val="0"/>
              </a:spcAft>
              <a:buClrTx/>
              <a:buSzTx/>
              <a:buFontTx/>
              <a:buChar char="-"/>
              <a:tabLst/>
              <a:defRPr/>
            </a:pPr>
            <a:endParaRPr lang="en-US" altLang="en-US" sz="1200" dirty="0" smtClean="0">
              <a:ea typeface="ＭＳ Ｐゴシック" charset="-128"/>
            </a:endParaRP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44</a:t>
            </a:fld>
            <a:endParaRPr lang="en-US" altLang="en-US"/>
          </a:p>
        </p:txBody>
      </p:sp>
    </p:spTree>
    <p:extLst>
      <p:ext uri="{BB962C8B-B14F-4D97-AF65-F5344CB8AC3E}">
        <p14:creationId xmlns:p14="http://schemas.microsoft.com/office/powerpoint/2010/main" val="1085051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So there’s no doubt that microbes influence their environment</a:t>
            </a:r>
            <a:endParaRPr lang="en-US" sz="1200" b="0" i="0" u="none" strike="noStrike" kern="1200" dirty="0" smtClean="0">
              <a:solidFill>
                <a:schemeClr val="tx1"/>
              </a:solidFill>
              <a:effectLst/>
              <a:latin typeface="+mn-lt"/>
              <a:ea typeface="ＭＳ Ｐゴシック" pitchFamily="8" charset="-128"/>
              <a:cs typeface="ＭＳ Ｐゴシック" pitchFamily="8" charset="-128"/>
            </a:endParaRPr>
          </a:p>
          <a:p>
            <a:pPr marL="228600" indent="-228600">
              <a:buFont typeface="+mj-lt"/>
              <a:buAutoNum type="arabicPeriod"/>
            </a:pPr>
            <a:r>
              <a:rPr lang="en-US" sz="1200" b="0" i="0" u="none" strike="noStrike" kern="1200" dirty="0" smtClean="0">
                <a:solidFill>
                  <a:schemeClr val="tx1"/>
                </a:solidFill>
                <a:effectLst/>
                <a:latin typeface="+mn-lt"/>
                <a:ea typeface="ＭＳ Ｐゴシック" pitchFamily="8" charset="-128"/>
                <a:cs typeface="ＭＳ Ｐゴシック" pitchFamily="8" charset="-128"/>
              </a:rPr>
              <a:t>A major challenge of any microbiome investigation is to determine the role of the microbes in the environment, and the effects on the host or system</a:t>
            </a:r>
            <a:endParaRPr lang="en-US" dirty="0" smtClean="0"/>
          </a:p>
          <a:p>
            <a:pPr marL="228600" indent="-228600">
              <a:buFont typeface="+mj-lt"/>
              <a:buAutoNum type="arabicPeriod"/>
            </a:pPr>
            <a:r>
              <a:rPr lang="en-US" dirty="0" smtClean="0"/>
              <a:t>In terms of human health, </a:t>
            </a:r>
            <a:r>
              <a:rPr lang="en-CA" dirty="0" smtClean="0"/>
              <a:t>there are many </a:t>
            </a:r>
            <a:r>
              <a:rPr lang="en-US" dirty="0" smtClean="0"/>
              <a:t>open questions of what (if any) role our resident microbiomes have on disease progression</a:t>
            </a:r>
            <a:r>
              <a:rPr lang="en-CA" baseline="0" dirty="0" smtClean="0"/>
              <a:t> or</a:t>
            </a:r>
            <a:r>
              <a:rPr lang="en-US" dirty="0" smtClean="0"/>
              <a:t> maintenance of health, etc.</a:t>
            </a:r>
          </a:p>
          <a:p>
            <a:pPr marL="228600" indent="-228600">
              <a:buFont typeface="+mj-lt"/>
              <a:buAutoNum type="arabicPeriod"/>
            </a:pPr>
            <a:r>
              <a:rPr lang="en-US" dirty="0" smtClean="0"/>
              <a:t>Different “levels” of using “high-throughput omics”</a:t>
            </a:r>
            <a:r>
              <a:rPr lang="en-US" baseline="0" dirty="0" smtClean="0"/>
              <a:t> to probe the microbiome</a:t>
            </a:r>
          </a:p>
          <a:p>
            <a:pPr marL="685800" lvl="1" indent="-228600">
              <a:buFont typeface="+mj-lt"/>
              <a:buAutoNum type="arabicPeriod"/>
            </a:pPr>
            <a:r>
              <a:rPr lang="en-US" baseline="0" dirty="0" smtClean="0"/>
              <a:t>A</a:t>
            </a:r>
            <a:r>
              <a:rPr lang="en-CA" baseline="0" dirty="0" err="1" smtClean="0"/>
              <a:t>nd</a:t>
            </a:r>
            <a:r>
              <a:rPr lang="en-CA" baseline="0" dirty="0" smtClean="0"/>
              <a:t> these different levels seek to address: </a:t>
            </a:r>
            <a:r>
              <a:rPr lang="en-US" baseline="0" dirty="0" smtClean="0"/>
              <a:t>Who’s there, what are they capable of, what are they doing, what are the</a:t>
            </a:r>
            <a:r>
              <a:rPr lang="en-CA" baseline="0" dirty="0" smtClean="0"/>
              <a:t>y producing</a:t>
            </a:r>
            <a:endParaRPr lang="en-US"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20</a:t>
            </a:fld>
            <a:endParaRPr lang="en-US" altLang="en-US"/>
          </a:p>
        </p:txBody>
      </p:sp>
    </p:spTree>
    <p:extLst>
      <p:ext uri="{BB962C8B-B14F-4D97-AF65-F5344CB8AC3E}">
        <p14:creationId xmlns:p14="http://schemas.microsoft.com/office/powerpoint/2010/main" val="403323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228600" indent="-228600" eaLnBrk="1" hangingPunct="1">
              <a:spcBef>
                <a:spcPct val="0"/>
              </a:spcBef>
              <a:buFont typeface="+mj-lt"/>
              <a:buAutoNum type="arabicPeriod"/>
            </a:pPr>
            <a:r>
              <a:rPr lang="en-US" altLang="en-US" dirty="0" smtClean="0">
                <a:ea typeface="ＭＳ Ｐゴシック" charset="-128"/>
              </a:rPr>
              <a:t>With that, I’ll thank the people on this slide and thank you for listening</a:t>
            </a:r>
            <a:endParaRPr lang="en-US" altLang="en-US" dirty="0">
              <a:ea typeface="ＭＳ Ｐゴシック" charset="-128"/>
            </a:endParaRPr>
          </a:p>
        </p:txBody>
      </p:sp>
      <p:sp>
        <p:nvSpPr>
          <p:cNvPr id="44036"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A8E1FB7-A675-A345-9C5D-60980B4161CB}" type="slidenum">
              <a:rPr lang="en-US" altLang="en-US" sz="1200">
                <a:latin typeface="Calibri" charset="0"/>
              </a:rPr>
              <a:pPr eaLnBrk="1" hangingPunct="1"/>
              <a:t>45</a:t>
            </a:fld>
            <a:endParaRPr lang="en-US" altLang="en-US" sz="1200">
              <a:latin typeface="Calibri" charset="0"/>
            </a:endParaRPr>
          </a:p>
        </p:txBody>
      </p:sp>
    </p:spTree>
    <p:extLst>
      <p:ext uri="{BB962C8B-B14F-4D97-AF65-F5344CB8AC3E}">
        <p14:creationId xmlns:p14="http://schemas.microsoft.com/office/powerpoint/2010/main" val="62504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Same results with another database: KEGG (show this?)</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46</a:t>
            </a:fld>
            <a:endParaRPr lang="en-US" altLang="en-US"/>
          </a:p>
        </p:txBody>
      </p:sp>
    </p:spTree>
    <p:extLst>
      <p:ext uri="{BB962C8B-B14F-4D97-AF65-F5344CB8AC3E}">
        <p14:creationId xmlns:p14="http://schemas.microsoft.com/office/powerpoint/2010/main" val="162648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Of course, a lot of these ’omics technologies use high-throughput sequencing t</a:t>
            </a:r>
            <a:r>
              <a:rPr lang="en-US" baseline="0" dirty="0" smtClean="0"/>
              <a:t>o generate data</a:t>
            </a:r>
          </a:p>
          <a:p>
            <a:pPr marL="228600" indent="-228600">
              <a:buFont typeface="+mj-lt"/>
              <a:buAutoNum type="arabicPeriod"/>
            </a:pPr>
            <a:r>
              <a:rPr lang="en-US" baseline="0" dirty="0" smtClean="0"/>
              <a:t>From a population of molecules (RNA, DNA, or targeted amplicons), we make a library, and then a relatively small sample of those molecules are sequenced</a:t>
            </a:r>
          </a:p>
          <a:p>
            <a:pPr marL="228600" indent="-228600">
              <a:buFont typeface="+mj-lt"/>
              <a:buAutoNum type="arabicPeriod"/>
            </a:pPr>
            <a:r>
              <a:rPr lang="en-US" baseline="0" dirty="0" smtClean="0"/>
              <a:t>We then use some kind of binning or mapping to generate a counts table of </a:t>
            </a:r>
            <a:r>
              <a:rPr lang="en-US" b="1" baseline="0" dirty="0" smtClean="0"/>
              <a:t>reads per feature</a:t>
            </a:r>
          </a:p>
          <a:p>
            <a:pPr marL="685800" lvl="1" indent="-228600">
              <a:buFont typeface="+mj-lt"/>
              <a:buAutoNum type="arabicPeriod"/>
            </a:pPr>
            <a:r>
              <a:rPr lang="en-US" baseline="0" dirty="0" smtClean="0"/>
              <a:t>The problem that many people don’t consider is that these data are </a:t>
            </a:r>
            <a:r>
              <a:rPr lang="en-US" b="1" baseline="0" dirty="0" smtClean="0"/>
              <a:t>compositional</a:t>
            </a:r>
            <a:endParaRPr lang="en-US" b="0" baseline="0" dirty="0" smtClean="0"/>
          </a:p>
          <a:p>
            <a:pPr marL="685800" lvl="1" indent="-228600">
              <a:buFont typeface="+mj-lt"/>
              <a:buAutoNum type="arabicPeriod"/>
            </a:pPr>
            <a:r>
              <a:rPr lang="en-US" b="0" baseline="0" dirty="0" smtClean="0"/>
              <a:t>MEANING t</a:t>
            </a:r>
            <a:r>
              <a:rPr lang="en-US" baseline="0" dirty="0" smtClean="0"/>
              <a:t>he ONLY information from data are the relationships between the parts</a:t>
            </a:r>
            <a:r>
              <a:rPr lang="en-CA" baseline="0" dirty="0" smtClean="0"/>
              <a:t> and </a:t>
            </a:r>
            <a:r>
              <a:rPr lang="en-US" b="1" baseline="0" dirty="0" smtClean="0"/>
              <a:t>Not</a:t>
            </a:r>
            <a:r>
              <a:rPr lang="en-US" baseline="0" dirty="0" smtClean="0"/>
              <a:t> the count values themselves</a:t>
            </a:r>
          </a:p>
          <a:p>
            <a:pPr marL="228600" lvl="0" indent="-228600">
              <a:buFont typeface="+mj-lt"/>
              <a:buAutoNum type="arabicPeriod"/>
            </a:pPr>
            <a:r>
              <a:rPr lang="en-US" baseline="0" dirty="0" smtClean="0"/>
              <a:t>Treating compositional data as non-compositional puts you at risk for problems: spurious correlations, misleading results</a:t>
            </a: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21</a:t>
            </a:fld>
            <a:endParaRPr lang="en-US" altLang="en-US"/>
          </a:p>
        </p:txBody>
      </p:sp>
    </p:spTree>
    <p:extLst>
      <p:ext uri="{BB962C8B-B14F-4D97-AF65-F5344CB8AC3E}">
        <p14:creationId xmlns:p14="http://schemas.microsoft.com/office/powerpoint/2010/main" val="199472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As I’ve mentioned, Not only are the data compositional,</a:t>
            </a:r>
            <a:r>
              <a:rPr lang="en-US" baseline="0" dirty="0" smtClean="0"/>
              <a:t> but there are 2 other major problems studying microbiomes: variability and sparsity</a:t>
            </a:r>
            <a:r>
              <a:rPr lang="en-CA" baseline="0" dirty="0" smtClean="0"/>
              <a:t> (or number of zeros in the data)</a:t>
            </a:r>
            <a:endParaRPr lang="en-US" baseline="0" dirty="0" smtClean="0"/>
          </a:p>
          <a:p>
            <a:pPr marL="228600" indent="-228600">
              <a:buFont typeface="+mj-lt"/>
              <a:buAutoNum type="arabicPeriod"/>
            </a:pPr>
            <a:r>
              <a:rPr lang="en-US" baseline="0" dirty="0" smtClean="0"/>
              <a:t>M</a:t>
            </a:r>
            <a:r>
              <a:rPr lang="en-CA" baseline="0" dirty="0" err="1" smtClean="0"/>
              <a:t>ost</a:t>
            </a:r>
            <a:r>
              <a:rPr lang="en-CA" baseline="0" dirty="0" smtClean="0"/>
              <a:t> of </a:t>
            </a:r>
            <a:r>
              <a:rPr lang="en-US" baseline="0" dirty="0" smtClean="0"/>
              <a:t>These both can be attributed mainly to the </a:t>
            </a:r>
            <a:r>
              <a:rPr lang="en-US" b="1" baseline="0" dirty="0" smtClean="0"/>
              <a:t>changing</a:t>
            </a:r>
            <a:r>
              <a:rPr lang="en-US" baseline="0" dirty="0" smtClean="0"/>
              <a:t> </a:t>
            </a:r>
            <a:r>
              <a:rPr lang="en-US" b="1" baseline="0" dirty="0" smtClean="0"/>
              <a:t>presence</a:t>
            </a:r>
            <a:r>
              <a:rPr lang="en-US" baseline="0" dirty="0" smtClean="0"/>
              <a:t> and </a:t>
            </a:r>
            <a:r>
              <a:rPr lang="en-US" b="1" baseline="0" dirty="0" smtClean="0"/>
              <a:t>abundance</a:t>
            </a:r>
            <a:r>
              <a:rPr lang="en-US" baseline="0" dirty="0" smtClean="0"/>
              <a:t> of different taxa in the community</a:t>
            </a:r>
          </a:p>
          <a:p>
            <a:pPr marL="228600" lvl="0" indent="-228600">
              <a:buFont typeface="+mj-lt"/>
              <a:buAutoNum type="arabicPeriod"/>
            </a:pPr>
            <a:endParaRPr lang="en-CA"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22</a:t>
            </a:fld>
            <a:endParaRPr lang="en-US" altLang="en-US"/>
          </a:p>
        </p:txBody>
      </p:sp>
    </p:spTree>
    <p:extLst>
      <p:ext uri="{BB962C8B-B14F-4D97-AF65-F5344CB8AC3E}">
        <p14:creationId xmlns:p14="http://schemas.microsoft.com/office/powerpoint/2010/main" val="299532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Here’s as example to show you what I mean</a:t>
            </a:r>
          </a:p>
          <a:p>
            <a:pPr marL="228600" indent="-228600">
              <a:buFont typeface="+mj-lt"/>
              <a:buAutoNum type="arabicPeriod"/>
            </a:pPr>
            <a:r>
              <a:rPr lang="en-US" dirty="0" smtClean="0"/>
              <a:t>This is the 16S </a:t>
            </a:r>
            <a:r>
              <a:rPr lang="en-US" dirty="0" err="1" smtClean="0"/>
              <a:t>rRNA</a:t>
            </a:r>
            <a:r>
              <a:rPr lang="en-US" baseline="0" dirty="0" smtClean="0"/>
              <a:t> gene sequencing output of the human vaginal microbiome. Each bar is a sample and each color is a taxonomic member of the community</a:t>
            </a:r>
          </a:p>
          <a:p>
            <a:pPr marL="228600" indent="-228600">
              <a:buFont typeface="+mj-lt"/>
              <a:buAutoNum type="arabicPeriod"/>
            </a:pPr>
            <a:r>
              <a:rPr lang="en-US" baseline="0" dirty="0" smtClean="0"/>
              <a:t>Under typical healthy conditions is it a </a:t>
            </a:r>
            <a:r>
              <a:rPr lang="en-US" b="1" baseline="0" dirty="0" smtClean="0"/>
              <a:t>low diversity</a:t>
            </a:r>
            <a:r>
              <a:rPr lang="en-US" b="0" baseline="0" dirty="0" smtClean="0"/>
              <a:t> community with each sample dominated by one species of these blue Lactobacilli</a:t>
            </a:r>
            <a:endParaRPr lang="en-US" baseline="0" dirty="0" smtClean="0"/>
          </a:p>
          <a:p>
            <a:pPr marL="228600" indent="-228600">
              <a:buFont typeface="+mj-lt"/>
              <a:buAutoNum type="arabicPeriod"/>
            </a:pPr>
            <a:r>
              <a:rPr lang="en-US" b="1" baseline="0" dirty="0" smtClean="0"/>
              <a:t>A dysbiotic shift can </a:t>
            </a:r>
            <a:r>
              <a:rPr lang="en-US" b="0" baseline="0" dirty="0" smtClean="0"/>
              <a:t>happen where there is a drastic change to a high-diversity community called </a:t>
            </a:r>
            <a:r>
              <a:rPr lang="en-US" b="1" baseline="0" dirty="0" smtClean="0"/>
              <a:t>bacterial vaginosis (BV)</a:t>
            </a:r>
            <a:r>
              <a:rPr lang="en-CA" b="1" baseline="0" dirty="0" smtClean="0"/>
              <a:t> </a:t>
            </a:r>
            <a:r>
              <a:rPr lang="en-CA" b="0" baseline="0" dirty="0" smtClean="0"/>
              <a:t>on the right. You can hopefully see they are quite different communities</a:t>
            </a:r>
            <a:endParaRPr lang="en-US" b="1" baseline="0" dirty="0" smtClean="0"/>
          </a:p>
          <a:p>
            <a:pPr marL="228600" indent="-228600">
              <a:buFont typeface="+mj-lt"/>
              <a:buAutoNum type="arabicPeriod"/>
            </a:pPr>
            <a:r>
              <a:rPr lang="en-US" b="1" baseline="0" dirty="0" smtClean="0"/>
              <a:t>Click: </a:t>
            </a:r>
            <a:r>
              <a:rPr lang="en-US" b="0" baseline="0" dirty="0" smtClean="0"/>
              <a:t>Some organisms change abundance, like Lactobacillus iners</a:t>
            </a:r>
          </a:p>
          <a:p>
            <a:pPr marL="228600" indent="-228600">
              <a:buFont typeface="+mj-lt"/>
              <a:buAutoNum type="arabicPeriod"/>
            </a:pPr>
            <a:r>
              <a:rPr lang="en-US" b="1" baseline="0" dirty="0" smtClean="0"/>
              <a:t>Click:</a:t>
            </a:r>
            <a:r>
              <a:rPr lang="en-US" b="0" baseline="0" dirty="0" smtClean="0"/>
              <a:t> Some organisms present in one condition are almost entirely absent in another like </a:t>
            </a:r>
            <a:r>
              <a:rPr lang="en-US" b="0" baseline="0" dirty="0" err="1" smtClean="0"/>
              <a:t>Atopobium</a:t>
            </a:r>
            <a:endParaRPr lang="en-US" b="1"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23</a:t>
            </a:fld>
            <a:endParaRPr lang="en-US" altLang="en-US"/>
          </a:p>
        </p:txBody>
      </p:sp>
    </p:spTree>
    <p:extLst>
      <p:ext uri="{BB962C8B-B14F-4D97-AF65-F5344CB8AC3E}">
        <p14:creationId xmlns:p14="http://schemas.microsoft.com/office/powerpoint/2010/main" val="167038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This is a very distilled down workflow for how we generated the data</a:t>
            </a:r>
          </a:p>
          <a:p>
            <a:pPr marL="228600" indent="-228600">
              <a:buFont typeface="+mj-lt"/>
              <a:buAutoNum type="arabicPeriod"/>
            </a:pPr>
            <a:r>
              <a:rPr lang="en-US" baseline="0" dirty="0" smtClean="0"/>
              <a:t>There are a few steps before, but we get to a point where we have </a:t>
            </a:r>
            <a:r>
              <a:rPr lang="en-CA" baseline="0" dirty="0" smtClean="0"/>
              <a:t>enriched </a:t>
            </a:r>
            <a:r>
              <a:rPr lang="en-US" baseline="0" dirty="0" smtClean="0"/>
              <a:t>bacterial mRNA reads</a:t>
            </a:r>
          </a:p>
          <a:p>
            <a:pPr marL="685800" lvl="1" indent="-228600">
              <a:buFont typeface="+mj-lt"/>
              <a:buAutoNum type="arabicPeriod"/>
            </a:pPr>
            <a:r>
              <a:rPr lang="en-US" baseline="0" dirty="0" smtClean="0"/>
              <a:t>We then do two things:</a:t>
            </a:r>
          </a:p>
          <a:p>
            <a:pPr marL="1143000" lvl="2" indent="-228600">
              <a:buFont typeface="+mj-lt"/>
              <a:buAutoNum type="arabicPeriod"/>
            </a:pPr>
            <a:r>
              <a:rPr lang="en-US" baseline="0" dirty="0" smtClean="0"/>
              <a:t>1. Collect putative coding sequences from reference genomes</a:t>
            </a:r>
            <a:endParaRPr lang="en-CA" baseline="0" dirty="0" smtClean="0"/>
          </a:p>
          <a:p>
            <a:pPr marL="1143000" lvl="2" indent="-228600">
              <a:buFont typeface="+mj-lt"/>
              <a:buAutoNum type="arabicPeriod"/>
            </a:pPr>
            <a:r>
              <a:rPr lang="en-CA" baseline="0" dirty="0" smtClean="0"/>
              <a:t>Assemble de-novo and predict open reading frames (ORFs)</a:t>
            </a:r>
          </a:p>
          <a:p>
            <a:pPr marL="228600" lvl="0" indent="-228600">
              <a:buFont typeface="+mj-lt"/>
              <a:buAutoNum type="arabicPeriod"/>
            </a:pPr>
            <a:r>
              <a:rPr lang="en-CA" baseline="0" dirty="0" smtClean="0"/>
              <a:t>The sequences are clusters into 90% sequences identity </a:t>
            </a:r>
            <a:r>
              <a:rPr lang="en-CA" baseline="0" dirty="0" err="1" smtClean="0"/>
              <a:t>refseqs</a:t>
            </a:r>
            <a:r>
              <a:rPr lang="en-CA" baseline="0" dirty="0" smtClean="0"/>
              <a:t> that we map to</a:t>
            </a:r>
          </a:p>
          <a:p>
            <a:pPr marL="685800" lvl="1" indent="-228600">
              <a:buFont typeface="+mj-lt"/>
              <a:buAutoNum type="arabicPeriod"/>
            </a:pPr>
            <a:r>
              <a:rPr lang="en-CA" baseline="0" dirty="0" smtClean="0"/>
              <a:t>From these we retain the organism or taxonomic information</a:t>
            </a:r>
          </a:p>
          <a:p>
            <a:pPr marL="685800" lvl="1" indent="-228600">
              <a:buFont typeface="+mj-lt"/>
              <a:buAutoNum type="arabicPeriod"/>
            </a:pPr>
            <a:r>
              <a:rPr lang="en-CA" b="1" baseline="0" dirty="0" smtClean="0"/>
              <a:t>But we also </a:t>
            </a:r>
            <a:r>
              <a:rPr lang="en-CA" b="0" baseline="0" dirty="0" smtClean="0"/>
              <a:t>take those </a:t>
            </a:r>
            <a:r>
              <a:rPr lang="en-CA" b="0" baseline="0" dirty="0" err="1" smtClean="0"/>
              <a:t>refseqs</a:t>
            </a:r>
            <a:r>
              <a:rPr lang="en-CA" b="0" baseline="0" dirty="0" smtClean="0"/>
              <a:t> and group them functionally using the SEED subsystem database</a:t>
            </a:r>
            <a:endParaRPr lang="en-CA" b="1" baseline="0" dirty="0" smtClean="0"/>
          </a:p>
          <a:p>
            <a:pPr marL="228600" lvl="0" indent="-228600">
              <a:buFont typeface="+mj-lt"/>
              <a:buAutoNum type="arabicPeriod"/>
            </a:pPr>
            <a:endParaRPr lang="en-CA" baseline="0" dirty="0" smtClean="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24</a:t>
            </a:fld>
            <a:endParaRPr lang="en-US" altLang="en-US"/>
          </a:p>
        </p:txBody>
      </p:sp>
    </p:spTree>
    <p:extLst>
      <p:ext uri="{BB962C8B-B14F-4D97-AF65-F5344CB8AC3E}">
        <p14:creationId xmlns:p14="http://schemas.microsoft.com/office/powerpoint/2010/main" val="1686105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28600" marR="0" indent="-228600" algn="l" defTabSz="457200" rtl="0" eaLnBrk="0" fontAlgn="base" latinLnBrk="0" hangingPunct="0">
              <a:lnSpc>
                <a:spcPct val="100000"/>
              </a:lnSpc>
              <a:spcBef>
                <a:spcPct val="30000"/>
              </a:spcBef>
              <a:spcAft>
                <a:spcPct val="0"/>
              </a:spcAft>
              <a:buClrTx/>
              <a:buSzTx/>
              <a:buFont typeface="+mj-lt"/>
              <a:buAutoNum type="arabicPeriod"/>
              <a:tabLst/>
              <a:defRPr/>
            </a:pPr>
            <a:r>
              <a:rPr lang="en-US" dirty="0" smtClean="0"/>
              <a:t>As I mentioned,</a:t>
            </a:r>
            <a:r>
              <a:rPr lang="en-US" baseline="0" dirty="0" smtClean="0"/>
              <a:t> my interest is finding the functional contribution of the taxa to this condition. </a:t>
            </a:r>
            <a:r>
              <a:rPr lang="en-US" dirty="0" smtClean="0"/>
              <a:t>I will be showing you an example of</a:t>
            </a:r>
            <a:r>
              <a:rPr lang="en-US" baseline="0" dirty="0" smtClean="0"/>
              <a:t> CoDa applied to a microbial</a:t>
            </a:r>
            <a:r>
              <a:rPr lang="en-CA" baseline="0" dirty="0" smtClean="0"/>
              <a:t> </a:t>
            </a:r>
            <a:r>
              <a:rPr lang="en-US" baseline="0" dirty="0" smtClean="0"/>
              <a:t>meta-transcriptome</a:t>
            </a:r>
            <a:endParaRPr lang="en-CA" b="0" baseline="0" dirty="0" smtClean="0"/>
          </a:p>
          <a:p>
            <a:pPr marL="228600" indent="-228600">
              <a:buFont typeface="+mj-lt"/>
              <a:buAutoNum type="arabicPeriod"/>
            </a:pPr>
            <a:r>
              <a:rPr lang="en-US" b="0" baseline="0" dirty="0" smtClean="0"/>
              <a:t>When we started analyzing these data we came across </a:t>
            </a:r>
            <a:r>
              <a:rPr lang="en-US" b="1" baseline="0" dirty="0" smtClean="0"/>
              <a:t>two major problems</a:t>
            </a:r>
            <a:r>
              <a:rPr lang="en-US" b="0" baseline="0" dirty="0" smtClean="0"/>
              <a:t> with current analysis tools in microbial </a:t>
            </a:r>
            <a:r>
              <a:rPr lang="en-US" b="0" baseline="0" dirty="0" err="1" smtClean="0"/>
              <a:t>RNAseq</a:t>
            </a:r>
            <a:endParaRPr lang="en-US" b="0" baseline="0" dirty="0" smtClean="0"/>
          </a:p>
          <a:p>
            <a:pPr marL="685800" lvl="1" indent="-228600">
              <a:buFont typeface="+mj-lt"/>
              <a:buAutoNum type="arabicPeriod"/>
            </a:pPr>
            <a:r>
              <a:rPr lang="en-US" b="0" baseline="0" dirty="0" smtClean="0"/>
              <a:t>1. The first is they could not account for the large variance and sparsity. </a:t>
            </a:r>
            <a:r>
              <a:rPr lang="en-US" b="1" baseline="0" dirty="0" smtClean="0"/>
              <a:t>In FACT</a:t>
            </a:r>
            <a:r>
              <a:rPr lang="en-US" b="0" baseline="0" dirty="0" smtClean="0"/>
              <a:t> the tools explicitly work under the premise that </a:t>
            </a:r>
            <a:r>
              <a:rPr lang="en-US" b="1" baseline="0" dirty="0" smtClean="0"/>
              <a:t>most genes or features are not changing</a:t>
            </a:r>
            <a:r>
              <a:rPr lang="en-US" b="0" baseline="0" dirty="0" smtClean="0"/>
              <a:t> – NOT TRUE! In microbiome</a:t>
            </a:r>
          </a:p>
          <a:p>
            <a:pPr marL="685800" lvl="1" indent="-228600">
              <a:buFont typeface="+mj-lt"/>
              <a:buAutoNum type="arabicPeriod"/>
            </a:pPr>
            <a:r>
              <a:rPr lang="en-US" b="0" baseline="0" dirty="0" smtClean="0"/>
              <a:t>2. The predictions were based off changes in read abundance which is not in the compositional framework</a:t>
            </a:r>
          </a:p>
          <a:p>
            <a:pPr marL="228600" lvl="0" indent="-228600">
              <a:buFont typeface="+mj-lt"/>
              <a:buAutoNum type="arabicPeriod"/>
            </a:pPr>
            <a:r>
              <a:rPr lang="en-US" b="0" baseline="0" dirty="0" smtClean="0"/>
              <a:t>So we developed tools and a framework for compositional data analysis, </a:t>
            </a:r>
            <a:r>
              <a:rPr lang="en-US" b="1" baseline="0" dirty="0" smtClean="0"/>
              <a:t>or </a:t>
            </a:r>
            <a:r>
              <a:rPr lang="en-US" b="1" baseline="0" dirty="0" err="1" smtClean="0"/>
              <a:t>CoDa</a:t>
            </a:r>
            <a:endParaRPr lang="en-US" b="0" baseline="0" dirty="0" smtClean="0"/>
          </a:p>
          <a:p>
            <a:pPr marL="685800" lvl="1" indent="-228600">
              <a:buFont typeface="+mj-lt"/>
              <a:buAutoNum type="arabicPeriod"/>
            </a:pPr>
            <a:r>
              <a:rPr lang="en-US" b="0" baseline="0" dirty="0" smtClean="0"/>
              <a:t>And these are all things being pioneered by my supervisor, Greg Gloor </a:t>
            </a:r>
            <a:r>
              <a:rPr lang="en-US" b="1" baseline="0" dirty="0" smtClean="0"/>
              <a:t>who gave a talk</a:t>
            </a:r>
            <a:r>
              <a:rPr lang="en-US" b="0" baseline="0" dirty="0" smtClean="0"/>
              <a:t> this morning about how </a:t>
            </a:r>
            <a:r>
              <a:rPr lang="en-US" b="0" baseline="0" dirty="0" err="1" smtClean="0"/>
              <a:t>CoDa</a:t>
            </a:r>
            <a:r>
              <a:rPr lang="en-US" b="0" baseline="0" dirty="0" smtClean="0"/>
              <a:t> works</a:t>
            </a:r>
          </a:p>
          <a:p>
            <a:pPr marL="228600" lvl="0" indent="-228600">
              <a:buFont typeface="+mj-lt"/>
              <a:buAutoNum type="arabicPeriod"/>
            </a:pPr>
            <a:r>
              <a:rPr lang="en-US" b="1" baseline="0" dirty="0" smtClean="0"/>
              <a:t>In brief,</a:t>
            </a:r>
            <a:r>
              <a:rPr lang="en-US" b="0" baseline="0" dirty="0" smtClean="0"/>
              <a:t> to convert read count data to compositional data, you do a </a:t>
            </a:r>
            <a:r>
              <a:rPr lang="en-US" b="1" baseline="0" dirty="0" err="1" smtClean="0"/>
              <a:t>centre</a:t>
            </a:r>
            <a:r>
              <a:rPr lang="en-US" b="1" baseline="0" dirty="0" smtClean="0"/>
              <a:t>-log ratio</a:t>
            </a:r>
            <a:r>
              <a:rPr lang="en-US" b="0" baseline="0" dirty="0" smtClean="0"/>
              <a:t>, or CLR, transformation</a:t>
            </a:r>
          </a:p>
          <a:p>
            <a:pPr marL="685800" lvl="1" indent="-228600">
              <a:buFont typeface="+mj-lt"/>
              <a:buAutoNum type="arabicPeriod"/>
            </a:pPr>
            <a:r>
              <a:rPr lang="en-US" b="0" baseline="0" dirty="0" smtClean="0"/>
              <a:t>We then get the ratio of the feature abundance relative to a geometric mean which we use as a </a:t>
            </a:r>
            <a:r>
              <a:rPr lang="en-US" b="1" baseline="0" dirty="0" smtClean="0"/>
              <a:t>measure of transcript expression</a:t>
            </a:r>
            <a:endParaRPr lang="en-US" b="0" baseline="0" dirty="0" smtClean="0"/>
          </a:p>
          <a:p>
            <a:pPr marL="228600" lvl="0" indent="-228600">
              <a:buFont typeface="+mj-lt"/>
              <a:buAutoNum type="arabicPeriod"/>
            </a:pPr>
            <a:r>
              <a:rPr lang="en-US" b="1" baseline="0" dirty="0" smtClean="0"/>
              <a:t>Of course</a:t>
            </a:r>
            <a:r>
              <a:rPr lang="en-US" b="0" baseline="0" dirty="0" smtClean="0"/>
              <a:t> since we are doing a log transformation, we apply a zero-replacement method</a:t>
            </a:r>
            <a:endParaRPr lang="en-CA" b="0" baseline="0" dirty="0" smtClean="0"/>
          </a:p>
          <a:p>
            <a:pPr marL="228600" lvl="0" indent="-228600">
              <a:buFont typeface="+mj-lt"/>
              <a:buAutoNum type="arabicPeriod"/>
            </a:pPr>
            <a:r>
              <a:rPr lang="en-US" baseline="0" dirty="0" smtClean="0"/>
              <a:t>A important note about zeros: A zero is not always a zero!</a:t>
            </a:r>
          </a:p>
          <a:p>
            <a:pPr marL="685800" lvl="1" indent="-228600">
              <a:buFont typeface="+mj-lt"/>
              <a:buAutoNum type="arabicPeriod"/>
            </a:pPr>
            <a:r>
              <a:rPr lang="en-US" baseline="0" dirty="0" smtClean="0"/>
              <a:t>You just haven’t sampled enough</a:t>
            </a:r>
          </a:p>
          <a:p>
            <a:pPr marL="685800" lvl="1" indent="-228600">
              <a:buFont typeface="+mj-lt"/>
              <a:buAutoNum type="arabicPeriod"/>
            </a:pPr>
            <a:r>
              <a:rPr lang="en-US" baseline="0" dirty="0" smtClean="0"/>
              <a:t>Zeros are also due to differential presence: e.g. complex microbial communities where the presence of organisms can change</a:t>
            </a:r>
            <a:endParaRPr lang="en-US" b="1" baseline="0" dirty="0" smtClean="0"/>
          </a:p>
          <a:p>
            <a:pPr marL="0" indent="0">
              <a:buFont typeface="+mj-lt"/>
              <a:buNone/>
            </a:pPr>
            <a:r>
              <a:rPr lang="en-US" b="1" baseline="0" dirty="0" smtClean="0"/>
              <a:t>-----------------------------</a:t>
            </a:r>
          </a:p>
          <a:p>
            <a:pPr marL="0" indent="0">
              <a:buFont typeface="+mj-lt"/>
              <a:buNone/>
            </a:pPr>
            <a:r>
              <a:rPr lang="en-US" baseline="0" dirty="0" smtClean="0"/>
              <a:t>Zeros are uncertain (a zero doesn’t mean zero) so the Dirichlet allows us to estimate better what the count would be should the sequencing be repeated</a:t>
            </a:r>
          </a:p>
          <a:p>
            <a:pPr marL="457200" lvl="1" indent="0">
              <a:buFont typeface="+mj-lt"/>
              <a:buNone/>
            </a:pPr>
            <a:r>
              <a:rPr lang="en-US" baseline="0" dirty="0" smtClean="0"/>
              <a:t>CZM = exploratory, </a:t>
            </a:r>
            <a:r>
              <a:rPr lang="en-US" baseline="0" dirty="0" err="1" smtClean="0"/>
              <a:t>Dirichlet</a:t>
            </a:r>
            <a:r>
              <a:rPr lang="en-US" baseline="0" dirty="0" smtClean="0"/>
              <a:t>=quantitative</a:t>
            </a:r>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25</a:t>
            </a:fld>
            <a:endParaRPr lang="en-US" altLang="en-US"/>
          </a:p>
        </p:txBody>
      </p:sp>
    </p:spTree>
    <p:extLst>
      <p:ext uri="{BB962C8B-B14F-4D97-AF65-F5344CB8AC3E}">
        <p14:creationId xmlns:p14="http://schemas.microsoft.com/office/powerpoint/2010/main" val="29316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indent="-228600">
              <a:buFont typeface="+mj-lt"/>
              <a:buAutoNum type="arabicPeriod"/>
            </a:pPr>
            <a:r>
              <a:rPr lang="en-US" b="0" baseline="0" dirty="0" smtClean="0"/>
              <a:t>We explore these data using </a:t>
            </a:r>
            <a:r>
              <a:rPr lang="en-US" b="1" baseline="0" dirty="0" smtClean="0"/>
              <a:t>Compositional Principal Component Analysis (PCA) </a:t>
            </a:r>
            <a:r>
              <a:rPr lang="en-US" b="1" baseline="0" dirty="0" err="1" smtClean="0"/>
              <a:t>biplot</a:t>
            </a:r>
            <a:r>
              <a:rPr lang="en-US" b="0" baseline="0" dirty="0" smtClean="0"/>
              <a:t> of the mRNA functions (represented as the colored dots), and the samples as labeled</a:t>
            </a:r>
          </a:p>
          <a:p>
            <a:pPr marL="228600" indent="-228600">
              <a:buFont typeface="+mj-lt"/>
              <a:buAutoNum type="arabicPeriod"/>
            </a:pPr>
            <a:r>
              <a:rPr lang="en-US" b="0" baseline="0" dirty="0" smtClean="0"/>
              <a:t>First component split at 40% is between healthy and BV types</a:t>
            </a:r>
          </a:p>
          <a:p>
            <a:pPr marL="685800" lvl="1" indent="-228600">
              <a:buFont typeface="+mj-lt"/>
              <a:buAutoNum type="arabicPeriod"/>
            </a:pPr>
            <a:r>
              <a:rPr lang="en-US" b="0" baseline="0" dirty="0" smtClean="0"/>
              <a:t>This is a large percent variance explain so the conditions are very different </a:t>
            </a:r>
            <a:r>
              <a:rPr lang="en-US" b="0" baseline="0" dirty="0" err="1" smtClean="0"/>
              <a:t>transcriptomically</a:t>
            </a:r>
            <a:endParaRPr lang="en-US" b="0" baseline="0" dirty="0" smtClean="0"/>
          </a:p>
          <a:p>
            <a:pPr marL="228600" indent="-228600">
              <a:buFont typeface="+mj-lt"/>
              <a:buAutoNum type="arabicPeriod"/>
            </a:pPr>
            <a:r>
              <a:rPr lang="en-US" b="0" baseline="0" dirty="0" smtClean="0"/>
              <a:t>We can infer some information about the organisms contributing to the </a:t>
            </a:r>
            <a:r>
              <a:rPr lang="en-US" b="0" baseline="0" dirty="0" err="1" smtClean="0"/>
              <a:t>metatranscriptome</a:t>
            </a:r>
            <a:endParaRPr lang="en-US" b="0" baseline="0" dirty="0" smtClean="0"/>
          </a:p>
          <a:p>
            <a:pPr marL="228600" indent="-228600">
              <a:buFont typeface="+mj-lt"/>
              <a:buAutoNum type="arabicPeriod"/>
            </a:pPr>
            <a:r>
              <a:rPr lang="en-US" b="0" baseline="0" dirty="0" smtClean="0"/>
              <a:t>For example</a:t>
            </a:r>
          </a:p>
          <a:p>
            <a:pPr marL="685800" lvl="1" indent="-228600">
              <a:buFont typeface="+mj-lt"/>
              <a:buAutoNum type="arabicPeriod"/>
            </a:pPr>
            <a:r>
              <a:rPr lang="en-US" b="0" baseline="0" dirty="0" smtClean="0"/>
              <a:t>1. Lactobacillus iners as I pointed out in previous slides, is highly abundant in health and depleted in BV, </a:t>
            </a:r>
            <a:r>
              <a:rPr lang="en-US" b="1" baseline="0" dirty="0" smtClean="0"/>
              <a:t>but</a:t>
            </a:r>
            <a:r>
              <a:rPr lang="en-US" b="0" baseline="0" dirty="0" smtClean="0"/>
              <a:t> the transcripts from this organism are not contributing to the BV-Health split as they are sitting right on the zero line for both components</a:t>
            </a:r>
          </a:p>
          <a:p>
            <a:pPr marL="685800" lvl="1" indent="-228600">
              <a:buFont typeface="+mj-lt"/>
              <a:buAutoNum type="arabicPeriod"/>
            </a:pPr>
            <a:r>
              <a:rPr lang="en-US" b="0" baseline="0" dirty="0" smtClean="0"/>
              <a:t>2. This other organism, </a:t>
            </a:r>
            <a:r>
              <a:rPr lang="en-US" b="0" baseline="0" dirty="0" err="1" smtClean="0"/>
              <a:t>Megasphaera</a:t>
            </a:r>
            <a:r>
              <a:rPr lang="en-US" b="0" baseline="0" dirty="0" smtClean="0"/>
              <a:t>, in green has two clusters of transcripts: one is apparently not contributing to the condition, while the other is on the BV side</a:t>
            </a:r>
          </a:p>
          <a:p>
            <a:pPr marL="1143000" lvl="2" indent="-228600">
              <a:buFont typeface="+mj-lt"/>
              <a:buAutoNum type="arabicPeriod"/>
            </a:pPr>
            <a:r>
              <a:rPr lang="en-US" b="0" baseline="0" dirty="0" smtClean="0"/>
              <a:t>This may be two different strains or species of </a:t>
            </a:r>
            <a:r>
              <a:rPr lang="en-US" b="0" baseline="0" dirty="0" err="1" smtClean="0"/>
              <a:t>megasphaera</a:t>
            </a:r>
            <a:r>
              <a:rPr lang="en-US" b="0" baseline="0" dirty="0" smtClean="0"/>
              <a:t> with different functions in the microbiome</a:t>
            </a:r>
          </a:p>
          <a:p>
            <a:pPr marL="228600" lvl="0" indent="-228600">
              <a:buFont typeface="+mj-lt"/>
              <a:buAutoNum type="arabicPeriod"/>
            </a:pPr>
            <a:r>
              <a:rPr lang="en-US" b="0" baseline="0" dirty="0" smtClean="0"/>
              <a:t>If you had just done a 16S analysis and examined abundance, you would not be able to see these results</a:t>
            </a:r>
            <a:endParaRPr lang="en-US" dirty="0"/>
          </a:p>
        </p:txBody>
      </p:sp>
      <p:sp>
        <p:nvSpPr>
          <p:cNvPr id="4" name="Slide Number Placeholder 3"/>
          <p:cNvSpPr>
            <a:spLocks noGrp="1"/>
          </p:cNvSpPr>
          <p:nvPr>
            <p:ph type="sldNum" sz="quarter" idx="10"/>
          </p:nvPr>
        </p:nvSpPr>
        <p:spPr/>
        <p:txBody>
          <a:bodyPr/>
          <a:lstStyle/>
          <a:p>
            <a:fld id="{77FCA3EA-7909-C44C-89C5-47F92F1793A5}" type="slidenum">
              <a:rPr lang="en-US" altLang="en-US" smtClean="0"/>
              <a:pPr/>
              <a:t>26</a:t>
            </a:fld>
            <a:endParaRPr lang="en-US" altLang="en-US"/>
          </a:p>
        </p:txBody>
      </p:sp>
    </p:spTree>
    <p:extLst>
      <p:ext uri="{BB962C8B-B14F-4D97-AF65-F5344CB8AC3E}">
        <p14:creationId xmlns:p14="http://schemas.microsoft.com/office/powerpoint/2010/main" val="797609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smtClean="0">
                <a:latin typeface="Calibri" charset="0"/>
                <a:ea typeface="ＭＳ Ｐゴシック" charset="0"/>
                <a:cs typeface="ＭＳ Ｐゴシック" charset="0"/>
              </a:rPr>
              <a:t> I talked about L. </a:t>
            </a:r>
            <a:r>
              <a:rPr lang="en-US" dirty="0" err="1" smtClean="0">
                <a:latin typeface="Calibri" charset="0"/>
                <a:ea typeface="ＭＳ Ｐゴシック" charset="0"/>
                <a:cs typeface="ＭＳ Ｐゴシック" charset="0"/>
              </a:rPr>
              <a:t>iners</a:t>
            </a:r>
            <a:r>
              <a:rPr lang="en-US" dirty="0" smtClean="0">
                <a:latin typeface="Calibri" charset="0"/>
                <a:ea typeface="ＭＳ Ｐゴシック" charset="0"/>
                <a:cs typeface="ＭＳ Ｐゴシック" charset="0"/>
              </a:rPr>
              <a:t> being persistent in healthy and BV so one of the first questions I had was how it</a:t>
            </a:r>
            <a:r>
              <a:rPr lang="ja-JP" altLang="en-US" dirty="0" smtClean="0">
                <a:latin typeface="Calibri" charset="0"/>
                <a:ea typeface="ＭＳ Ｐゴシック" charset="0"/>
                <a:cs typeface="ＭＳ Ｐゴシック" charset="0"/>
              </a:rPr>
              <a:t>’</a:t>
            </a:r>
            <a:r>
              <a:rPr lang="en-US" dirty="0" smtClean="0">
                <a:latin typeface="Calibri" charset="0"/>
                <a:ea typeface="ＭＳ Ｐゴシック" charset="0"/>
                <a:cs typeface="ＭＳ Ｐゴシック" charset="0"/>
              </a:rPr>
              <a:t>s gene expression differed in these different conditions</a:t>
            </a:r>
          </a:p>
          <a:p>
            <a:pPr eaLnBrk="1" hangingPunct="1">
              <a:spcBef>
                <a:spcPct val="0"/>
              </a:spcBef>
              <a:buFontTx/>
              <a:buChar char="•"/>
            </a:pPr>
            <a:r>
              <a:rPr lang="en-US" dirty="0" smtClean="0">
                <a:latin typeface="Calibri" charset="0"/>
                <a:ea typeface="ＭＳ Ｐゴシック" charset="0"/>
                <a:cs typeface="ＭＳ Ｐゴシック" charset="0"/>
              </a:rPr>
              <a:t>This is a circular representation of the L. </a:t>
            </a:r>
            <a:r>
              <a:rPr lang="en-US" dirty="0" err="1" smtClean="0">
                <a:latin typeface="Calibri" charset="0"/>
                <a:ea typeface="ＭＳ Ｐゴシック" charset="0"/>
                <a:cs typeface="ＭＳ Ｐゴシック" charset="0"/>
              </a:rPr>
              <a:t>iners</a:t>
            </a:r>
            <a:r>
              <a:rPr lang="ja-JP" altLang="en-US" dirty="0" smtClean="0">
                <a:latin typeface="Calibri" charset="0"/>
                <a:ea typeface="ＭＳ Ｐゴシック" charset="0"/>
                <a:cs typeface="ＭＳ Ｐゴシック" charset="0"/>
              </a:rPr>
              <a:t>’</a:t>
            </a:r>
            <a:r>
              <a:rPr lang="en-US" dirty="0" smtClean="0">
                <a:latin typeface="Calibri" charset="0"/>
                <a:ea typeface="ＭＳ Ｐゴシック" charset="0"/>
                <a:cs typeface="ＭＳ Ｐゴシック" charset="0"/>
              </a:rPr>
              <a:t> pan-</a:t>
            </a:r>
            <a:r>
              <a:rPr lang="en-US" dirty="0" err="1" smtClean="0">
                <a:latin typeface="Calibri" charset="0"/>
                <a:ea typeface="ＭＳ Ｐゴシック" charset="0"/>
                <a:cs typeface="ＭＳ Ｐゴシック" charset="0"/>
              </a:rPr>
              <a:t>transcriptome</a:t>
            </a:r>
            <a:r>
              <a:rPr lang="en-US" dirty="0" smtClean="0">
                <a:latin typeface="Calibri" charset="0"/>
                <a:ea typeface="ＭＳ Ｐゴシック" charset="0"/>
                <a:cs typeface="ＭＳ Ｐゴシック" charset="0"/>
              </a:rPr>
              <a:t> – all the UNIQUELY expressed genes from different strains</a:t>
            </a:r>
          </a:p>
          <a:p>
            <a:pPr eaLnBrk="1" hangingPunct="1">
              <a:spcBef>
                <a:spcPct val="0"/>
              </a:spcBef>
              <a:buFontTx/>
              <a:buChar char="•"/>
            </a:pPr>
            <a:r>
              <a:rPr lang="en-US" dirty="0" smtClean="0">
                <a:latin typeface="Calibri" charset="0"/>
                <a:ea typeface="ＭＳ Ｐゴシック" charset="0"/>
                <a:cs typeface="ＭＳ Ｐゴシック" charset="0"/>
              </a:rPr>
              <a:t> Pan-genome: Full set of UNIQUE genes for all strains species (there is a core, disposable (2+ strains), and unique gene set)</a:t>
            </a:r>
          </a:p>
          <a:p>
            <a:pPr eaLnBrk="1" hangingPunct="1">
              <a:spcBef>
                <a:spcPct val="0"/>
              </a:spcBef>
              <a:buFontTx/>
              <a:buChar char="•"/>
            </a:pPr>
            <a:r>
              <a:rPr lang="en-US" dirty="0" smtClean="0">
                <a:latin typeface="Calibri" charset="0"/>
                <a:ea typeface="ＭＳ Ｐゴシック" charset="0"/>
                <a:cs typeface="ＭＳ Ｐゴシック" charset="0"/>
              </a:rPr>
              <a:t> Explain rings first</a:t>
            </a:r>
          </a:p>
          <a:p>
            <a:pPr lvl="1" eaLnBrk="1" hangingPunct="1">
              <a:spcBef>
                <a:spcPct val="0"/>
              </a:spcBef>
              <a:buFontTx/>
              <a:buChar char="•"/>
            </a:pPr>
            <a:r>
              <a:rPr lang="en-US" dirty="0" smtClean="0">
                <a:latin typeface="Calibri" charset="0"/>
                <a:ea typeface="ＭＳ Ｐゴシック" charset="0"/>
                <a:cs typeface="ＭＳ Ｐゴシック" charset="0"/>
              </a:rPr>
              <a:t>1. Conservation (only showing core first) i.e. number of genomes the gene is detected (of 12 total)</a:t>
            </a:r>
          </a:p>
          <a:p>
            <a:pPr lvl="1" eaLnBrk="1" hangingPunct="1">
              <a:spcBef>
                <a:spcPct val="0"/>
              </a:spcBef>
              <a:buFontTx/>
              <a:buChar char="•"/>
            </a:pPr>
            <a:r>
              <a:rPr lang="en-US" dirty="0" smtClean="0">
                <a:latin typeface="Calibri" charset="0"/>
                <a:ea typeface="ＭＳ Ｐゴシック" charset="0"/>
                <a:cs typeface="ＭＳ Ｐゴシック" charset="0"/>
              </a:rPr>
              <a:t>2.COG functions – Gives us a broad pictures of the functional categories</a:t>
            </a:r>
          </a:p>
          <a:p>
            <a:pPr lvl="1" eaLnBrk="1" hangingPunct="1">
              <a:spcBef>
                <a:spcPct val="0"/>
              </a:spcBef>
              <a:buFontTx/>
              <a:buChar char="•"/>
            </a:pPr>
            <a:r>
              <a:rPr lang="en-US" dirty="0" smtClean="0">
                <a:latin typeface="Calibri" charset="0"/>
                <a:ea typeface="ＭＳ Ｐゴシック" charset="0"/>
                <a:cs typeface="ＭＳ Ｐゴシック" charset="0"/>
              </a:rPr>
              <a:t>3. This is the differential expression. Height of the bar is fold change, above the line is up BV and below is up in N. Red or blue indicates the difference is significant</a:t>
            </a:r>
          </a:p>
          <a:p>
            <a:pPr lvl="1" eaLnBrk="1" hangingPunct="1">
              <a:spcBef>
                <a:spcPct val="0"/>
              </a:spcBef>
              <a:buFontTx/>
              <a:buChar char="•"/>
            </a:pPr>
            <a:r>
              <a:rPr lang="en-US" dirty="0" smtClean="0">
                <a:latin typeface="Calibri" charset="0"/>
                <a:ea typeface="ＭＳ Ｐゴシック" charset="0"/>
                <a:cs typeface="ＭＳ Ｐゴシック" charset="0"/>
              </a:rPr>
              <a:t>4 (BV) and 5(N) </a:t>
            </a:r>
            <a:r>
              <a:rPr lang="en-US" dirty="0" err="1" smtClean="0">
                <a:latin typeface="Calibri" charset="0"/>
                <a:ea typeface="ＭＳ Ｐゴシック" charset="0"/>
                <a:cs typeface="ＭＳ Ｐゴシック" charset="0"/>
              </a:rPr>
              <a:t>heatmap</a:t>
            </a:r>
            <a:r>
              <a:rPr lang="en-US" dirty="0" smtClean="0">
                <a:latin typeface="Calibri" charset="0"/>
                <a:ea typeface="ＭＳ Ｐゴシック" charset="0"/>
                <a:cs typeface="ＭＳ Ｐゴシック" charset="0"/>
              </a:rPr>
              <a:t> representation of the expression – darker blue is more highly expressed</a:t>
            </a:r>
          </a:p>
          <a:p>
            <a:pPr eaLnBrk="1" hangingPunct="1">
              <a:spcBef>
                <a:spcPct val="0"/>
              </a:spcBef>
              <a:buFontTx/>
              <a:buChar char="•"/>
            </a:pPr>
            <a:r>
              <a:rPr lang="en-US" dirty="0" smtClean="0">
                <a:latin typeface="Calibri" charset="0"/>
                <a:ea typeface="ＭＳ Ｐゴシック" charset="0"/>
                <a:cs typeface="ＭＳ Ｐゴシック" charset="0"/>
              </a:rPr>
              <a:t> What is the core doing</a:t>
            </a:r>
          </a:p>
          <a:p>
            <a:pPr lvl="1" eaLnBrk="1" hangingPunct="1">
              <a:spcBef>
                <a:spcPct val="0"/>
              </a:spcBef>
              <a:buFontTx/>
              <a:buChar char="•"/>
            </a:pPr>
            <a:r>
              <a:rPr lang="en-US" dirty="0" smtClean="0">
                <a:latin typeface="Calibri" charset="0"/>
                <a:ea typeface="ＭＳ Ｐゴシック" charset="0"/>
                <a:cs typeface="ＭＳ Ｐゴシック" charset="0"/>
              </a:rPr>
              <a:t> Functions mostly related to cell maintenance</a:t>
            </a:r>
          </a:p>
          <a:p>
            <a:pPr lvl="1" eaLnBrk="1" hangingPunct="1">
              <a:spcBef>
                <a:spcPct val="0"/>
              </a:spcBef>
              <a:buFontTx/>
              <a:buChar char="•"/>
            </a:pPr>
            <a:r>
              <a:rPr lang="en-US" dirty="0" smtClean="0">
                <a:latin typeface="Calibri" charset="0"/>
                <a:ea typeface="ＭＳ Ｐゴシック" charset="0"/>
                <a:cs typeface="ＭＳ Ｐゴシック" charset="0"/>
              </a:rPr>
              <a:t> Generally highly expressed</a:t>
            </a:r>
          </a:p>
          <a:p>
            <a:pPr lvl="1" eaLnBrk="1" hangingPunct="1">
              <a:spcBef>
                <a:spcPct val="0"/>
              </a:spcBef>
              <a:buFontTx/>
              <a:buChar char="•"/>
            </a:pPr>
            <a:r>
              <a:rPr lang="en-US" dirty="0" smtClean="0">
                <a:latin typeface="Calibri" charset="0"/>
                <a:ea typeface="ＭＳ Ｐゴシック" charset="0"/>
                <a:cs typeface="ＭＳ Ｐゴシック" charset="0"/>
              </a:rPr>
              <a:t> Low fold change</a:t>
            </a:r>
          </a:p>
          <a:p>
            <a:pPr lvl="1" eaLnBrk="1" hangingPunct="1">
              <a:spcBef>
                <a:spcPct val="0"/>
              </a:spcBef>
              <a:buFontTx/>
              <a:buChar char="•"/>
            </a:pPr>
            <a:r>
              <a:rPr lang="en-US" dirty="0" smtClean="0">
                <a:latin typeface="Calibri" charset="0"/>
                <a:ea typeface="ＭＳ Ｐゴシック" charset="0"/>
                <a:cs typeface="ＭＳ Ｐゴシック" charset="0"/>
              </a:rPr>
              <a:t> Interesting: two loci (marked A) for glycogen metabolism</a:t>
            </a:r>
          </a:p>
          <a:p>
            <a:pPr lvl="1" eaLnBrk="1" hangingPunct="1">
              <a:spcBef>
                <a:spcPct val="0"/>
              </a:spcBef>
              <a:buFontTx/>
              <a:buChar char="•"/>
            </a:pPr>
            <a:r>
              <a:rPr lang="en-US" dirty="0" smtClean="0">
                <a:latin typeface="Calibri" charset="0"/>
                <a:ea typeface="ＭＳ Ｐゴシック" charset="0"/>
                <a:cs typeface="ＭＳ Ｐゴシック" charset="0"/>
              </a:rPr>
              <a:t> A (human) cytotoxic </a:t>
            </a:r>
            <a:r>
              <a:rPr lang="en-US" dirty="0" err="1" smtClean="0">
                <a:latin typeface="Calibri" charset="0"/>
                <a:ea typeface="ＭＳ Ｐゴシック" charset="0"/>
                <a:cs typeface="ＭＳ Ｐゴシック" charset="0"/>
              </a:rPr>
              <a:t>lysin</a:t>
            </a:r>
            <a:r>
              <a:rPr lang="en-US" dirty="0" smtClean="0">
                <a:latin typeface="Calibri" charset="0"/>
                <a:ea typeface="ＭＳ Ｐゴシック" charset="0"/>
                <a:cs typeface="ＭＳ Ｐゴシック" charset="0"/>
              </a:rPr>
              <a:t> is 6-fold up in BV</a:t>
            </a:r>
          </a:p>
          <a:p>
            <a:pPr lvl="1" eaLnBrk="1" hangingPunct="1">
              <a:spcBef>
                <a:spcPct val="0"/>
              </a:spcBef>
              <a:buFontTx/>
              <a:buChar char="•"/>
            </a:pPr>
            <a:endParaRPr lang="en-US" dirty="0" smtClean="0">
              <a:latin typeface="Calibri" charset="0"/>
              <a:ea typeface="ＭＳ Ｐゴシック" charset="0"/>
              <a:cs typeface="ＭＳ Ｐゴシック" charset="0"/>
            </a:endParaRPr>
          </a:p>
          <a:p>
            <a:pPr eaLnBrk="1" hangingPunct="1">
              <a:spcBef>
                <a:spcPct val="0"/>
              </a:spcBef>
              <a:buFontTx/>
              <a:buChar char="•"/>
            </a:pPr>
            <a:r>
              <a:rPr lang="en-US" dirty="0" smtClean="0">
                <a:latin typeface="Calibri" charset="0"/>
                <a:ea typeface="ＭＳ Ｐゴシック" charset="0"/>
                <a:cs typeface="ＭＳ Ｐゴシック" charset="0"/>
              </a:rPr>
              <a:t> What are some strain-specific adaptations</a:t>
            </a:r>
          </a:p>
          <a:p>
            <a:pPr lvl="1" eaLnBrk="1" hangingPunct="1">
              <a:spcBef>
                <a:spcPct val="0"/>
              </a:spcBef>
              <a:buFontTx/>
              <a:buChar char="•"/>
            </a:pPr>
            <a:r>
              <a:rPr lang="en-US" dirty="0" smtClean="0">
                <a:latin typeface="Calibri" charset="0"/>
                <a:ea typeface="ＭＳ Ｐゴシック" charset="0"/>
                <a:cs typeface="ＭＳ Ｐゴシック" charset="0"/>
              </a:rPr>
              <a:t> Functions less-well annotated</a:t>
            </a:r>
          </a:p>
          <a:p>
            <a:pPr lvl="1" eaLnBrk="1" hangingPunct="1">
              <a:spcBef>
                <a:spcPct val="0"/>
              </a:spcBef>
              <a:buFontTx/>
              <a:buChar char="•"/>
            </a:pPr>
            <a:r>
              <a:rPr lang="en-US" dirty="0" smtClean="0">
                <a:latin typeface="Calibri" charset="0"/>
                <a:ea typeface="ＭＳ Ｐゴシック" charset="0"/>
                <a:cs typeface="ＭＳ Ｐゴシック" charset="0"/>
              </a:rPr>
              <a:t> Big swings in gene expression – some could be due to differential strain presence</a:t>
            </a:r>
          </a:p>
          <a:p>
            <a:pPr lvl="1" eaLnBrk="1" hangingPunct="1">
              <a:spcBef>
                <a:spcPct val="0"/>
              </a:spcBef>
              <a:buFontTx/>
              <a:buChar char="•"/>
            </a:pPr>
            <a:r>
              <a:rPr lang="en-US" dirty="0" smtClean="0">
                <a:latin typeface="Calibri" charset="0"/>
                <a:ea typeface="ＭＳ Ｐゴシック" charset="0"/>
                <a:cs typeface="ＭＳ Ｐゴシック" charset="0"/>
              </a:rPr>
              <a:t> Example: transport of </a:t>
            </a:r>
            <a:r>
              <a:rPr lang="en-US" dirty="0" err="1" smtClean="0">
                <a:latin typeface="Calibri" charset="0"/>
                <a:ea typeface="ＭＳ Ｐゴシック" charset="0"/>
                <a:cs typeface="ＭＳ Ｐゴシック" charset="0"/>
              </a:rPr>
              <a:t>mucin</a:t>
            </a:r>
            <a:r>
              <a:rPr lang="en-US" dirty="0" smtClean="0">
                <a:latin typeface="Calibri" charset="0"/>
                <a:ea typeface="ＭＳ Ｐゴシック" charset="0"/>
                <a:cs typeface="ＭＳ Ｐゴシック" charset="0"/>
              </a:rPr>
              <a:t> products (6/12 strains) and these CRISPRs which have a role in bacteriophage defense (6/12 strains)</a:t>
            </a:r>
            <a:endParaRPr lang="en-US" dirty="0">
              <a:latin typeface="Calibri"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3A134C32-9BE6-FA48-AAF9-A46D21DEBFFA}" type="slidenum">
              <a:rPr lang="en-US" smtClean="0"/>
              <a:t>27</a:t>
            </a:fld>
            <a:endParaRPr lang="en-US"/>
          </a:p>
        </p:txBody>
      </p:sp>
    </p:spTree>
    <p:extLst>
      <p:ext uri="{BB962C8B-B14F-4D97-AF65-F5344CB8AC3E}">
        <p14:creationId xmlns:p14="http://schemas.microsoft.com/office/powerpoint/2010/main" val="3203112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smtClean="0"/>
              <a:t>Click to edit Master title style</a:t>
            </a:r>
            <a:endParaRPr lang="en-US"/>
          </a:p>
        </p:txBody>
      </p:sp>
      <p:sp>
        <p:nvSpPr>
          <p:cNvPr id="11" name="Date Placeholder 27"/>
          <p:cNvSpPr>
            <a:spLocks noGrp="1"/>
          </p:cNvSpPr>
          <p:nvPr>
            <p:ph type="dt" sz="half" idx="10"/>
          </p:nvPr>
        </p:nvSpPr>
        <p:spPr>
          <a:xfrm>
            <a:off x="6172200" y="6191250"/>
            <a:ext cx="2476500" cy="476250"/>
          </a:xfrm>
          <a:prstGeom prst="rect">
            <a:avLst/>
          </a:prstGeom>
        </p:spPr>
        <p:txBody>
          <a:bodyPr/>
          <a:lstStyle>
            <a:lvl1pPr>
              <a:defRPr/>
            </a:lvl1pPr>
          </a:lstStyle>
          <a:p>
            <a:endParaRPr lang="en-US" altLang="en-US"/>
          </a:p>
        </p:txBody>
      </p:sp>
      <p:sp>
        <p:nvSpPr>
          <p:cNvPr id="12" name="Footer Placeholder 16"/>
          <p:cNvSpPr>
            <a:spLocks noGrp="1"/>
          </p:cNvSpPr>
          <p:nvPr>
            <p:ph type="ftr" sz="quarter" idx="11"/>
          </p:nvPr>
        </p:nvSpPr>
        <p:spPr/>
        <p:txBody>
          <a:bodyPr/>
          <a:lstStyle>
            <a:lvl1pPr>
              <a:defRPr/>
            </a:lvl1pPr>
          </a:lstStyle>
          <a:p>
            <a:pPr>
              <a:defRPr/>
            </a:pPr>
            <a:r>
              <a:rPr lang="en-US" smtClean="0"/>
              <a:t>Tromso 2016</a:t>
            </a:r>
            <a:endParaRPr lang="en-US"/>
          </a:p>
        </p:txBody>
      </p:sp>
      <p:sp>
        <p:nvSpPr>
          <p:cNvPr id="13" name="Slide Number Placeholder 28"/>
          <p:cNvSpPr>
            <a:spLocks noGrp="1"/>
          </p:cNvSpPr>
          <p:nvPr>
            <p:ph type="sldNum" sz="quarter" idx="12"/>
          </p:nvPr>
        </p:nvSpPr>
        <p:spPr/>
        <p:txBody>
          <a:bodyPr/>
          <a:lstStyle>
            <a:lvl1pPr>
              <a:defRPr/>
            </a:lvl1pPr>
          </a:lstStyle>
          <a:p>
            <a:fld id="{34923660-43AA-8144-9AB8-AAA1BCEC13D1}" type="slidenum">
              <a:rPr lang="en-US" altLang="en-US"/>
              <a:pPr/>
              <a:t>‹#›</a:t>
            </a:fld>
            <a:endParaRPr lang="en-US" altLang="en-US" dirty="0"/>
          </a:p>
        </p:txBody>
      </p:sp>
    </p:spTree>
    <p:extLst>
      <p:ext uri="{BB962C8B-B14F-4D97-AF65-F5344CB8AC3E}">
        <p14:creationId xmlns:p14="http://schemas.microsoft.com/office/powerpoint/2010/main" val="1268260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a:xfrm>
            <a:off x="6172200" y="6191250"/>
            <a:ext cx="2476500" cy="476250"/>
          </a:xfrm>
          <a:prstGeom prst="rect">
            <a:avLst/>
          </a:prstGeom>
        </p:spPr>
        <p:txBody>
          <a:bodyPr/>
          <a:lstStyle>
            <a:lvl1pPr>
              <a:defRPr/>
            </a:lvl1pPr>
          </a:lstStyle>
          <a:p>
            <a:endParaRPr lang="en-US" altLang="en-US"/>
          </a:p>
        </p:txBody>
      </p:sp>
      <p:sp>
        <p:nvSpPr>
          <p:cNvPr id="5" name="Footer Placeholder 2"/>
          <p:cNvSpPr>
            <a:spLocks noGrp="1"/>
          </p:cNvSpPr>
          <p:nvPr>
            <p:ph type="ftr" sz="quarter" idx="11"/>
          </p:nvPr>
        </p:nvSpPr>
        <p:spPr/>
        <p:txBody>
          <a:bodyPr/>
          <a:lstStyle>
            <a:lvl1pPr>
              <a:defRPr/>
            </a:lvl1pPr>
          </a:lstStyle>
          <a:p>
            <a:pPr>
              <a:defRPr/>
            </a:pPr>
            <a:r>
              <a:rPr lang="en-US" smtClean="0"/>
              <a:t>Tromso 2016</a:t>
            </a:r>
            <a:endParaRPr lang="en-US"/>
          </a:p>
        </p:txBody>
      </p:sp>
      <p:sp>
        <p:nvSpPr>
          <p:cNvPr id="6" name="Slide Number Placeholder 22"/>
          <p:cNvSpPr>
            <a:spLocks noGrp="1"/>
          </p:cNvSpPr>
          <p:nvPr>
            <p:ph type="sldNum" sz="quarter" idx="12"/>
          </p:nvPr>
        </p:nvSpPr>
        <p:spPr/>
        <p:txBody>
          <a:bodyPr/>
          <a:lstStyle>
            <a:lvl1pPr>
              <a:defRPr/>
            </a:lvl1pPr>
          </a:lstStyle>
          <a:p>
            <a:fld id="{2A8967BC-C892-0E4B-AD7F-3767A290E094}" type="slidenum">
              <a:rPr lang="en-US" altLang="en-US"/>
              <a:pPr/>
              <a:t>‹#›</a:t>
            </a:fld>
            <a:endParaRPr lang="en-US" altLang="en-US"/>
          </a:p>
        </p:txBody>
      </p:sp>
    </p:spTree>
    <p:extLst>
      <p:ext uri="{BB962C8B-B14F-4D97-AF65-F5344CB8AC3E}">
        <p14:creationId xmlns:p14="http://schemas.microsoft.com/office/powerpoint/2010/main" val="782841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a:xfrm>
            <a:off x="6172200" y="6191250"/>
            <a:ext cx="2476500" cy="476250"/>
          </a:xfrm>
          <a:prstGeom prst="rect">
            <a:avLst/>
          </a:prstGeom>
        </p:spPr>
        <p:txBody>
          <a:bodyPr/>
          <a:lstStyle>
            <a:lvl1pPr>
              <a:defRPr/>
            </a:lvl1pPr>
          </a:lstStyle>
          <a:p>
            <a:endParaRPr lang="en-US" altLang="en-US"/>
          </a:p>
        </p:txBody>
      </p:sp>
      <p:sp>
        <p:nvSpPr>
          <p:cNvPr id="5" name="Footer Placeholder 2"/>
          <p:cNvSpPr>
            <a:spLocks noGrp="1"/>
          </p:cNvSpPr>
          <p:nvPr>
            <p:ph type="ftr" sz="quarter" idx="11"/>
          </p:nvPr>
        </p:nvSpPr>
        <p:spPr/>
        <p:txBody>
          <a:bodyPr/>
          <a:lstStyle>
            <a:lvl1pPr>
              <a:defRPr/>
            </a:lvl1pPr>
          </a:lstStyle>
          <a:p>
            <a:pPr>
              <a:defRPr/>
            </a:pPr>
            <a:r>
              <a:rPr lang="en-US" smtClean="0"/>
              <a:t>Tromso 2016</a:t>
            </a:r>
            <a:endParaRPr lang="en-US"/>
          </a:p>
        </p:txBody>
      </p:sp>
      <p:sp>
        <p:nvSpPr>
          <p:cNvPr id="6" name="Slide Number Placeholder 22"/>
          <p:cNvSpPr>
            <a:spLocks noGrp="1"/>
          </p:cNvSpPr>
          <p:nvPr>
            <p:ph type="sldNum" sz="quarter" idx="12"/>
          </p:nvPr>
        </p:nvSpPr>
        <p:spPr/>
        <p:txBody>
          <a:bodyPr/>
          <a:lstStyle>
            <a:lvl1pPr>
              <a:defRPr/>
            </a:lvl1pPr>
          </a:lstStyle>
          <a:p>
            <a:fld id="{86D2DA24-4029-3147-9A89-DFE2D513A96F}" type="slidenum">
              <a:rPr lang="en-US" altLang="en-US"/>
              <a:pPr/>
              <a:t>‹#›</a:t>
            </a:fld>
            <a:endParaRPr lang="en-US" altLang="en-US"/>
          </a:p>
        </p:txBody>
      </p:sp>
    </p:spTree>
    <p:extLst>
      <p:ext uri="{BB962C8B-B14F-4D97-AF65-F5344CB8AC3E}">
        <p14:creationId xmlns:p14="http://schemas.microsoft.com/office/powerpoint/2010/main" val="1730890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6304" y="36107"/>
            <a:ext cx="8757020" cy="653872"/>
          </a:xfrm>
        </p:spPr>
        <p:txBody>
          <a:bodyPr/>
          <a:lstStyle/>
          <a:p>
            <a:r>
              <a:rPr lang="en-US" smtClean="0"/>
              <a:t>Click to edit Master title style</a:t>
            </a:r>
            <a:endParaRPr lang="en-US" dirty="0"/>
          </a:p>
        </p:txBody>
      </p:sp>
      <p:sp>
        <p:nvSpPr>
          <p:cNvPr id="8" name="Content Placeholder 7"/>
          <p:cNvSpPr>
            <a:spLocks noGrp="1"/>
          </p:cNvSpPr>
          <p:nvPr>
            <p:ph sz="quarter" idx="1"/>
          </p:nvPr>
        </p:nvSpPr>
        <p:spPr>
          <a:xfrm>
            <a:off x="314074" y="983129"/>
            <a:ext cx="8589250" cy="50366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11"/>
          </p:nvPr>
        </p:nvSpPr>
        <p:spPr/>
        <p:txBody>
          <a:bodyPr/>
          <a:lstStyle>
            <a:lvl1pPr>
              <a:defRPr/>
            </a:lvl1pPr>
          </a:lstStyle>
          <a:p>
            <a:pPr>
              <a:defRPr/>
            </a:pPr>
            <a:r>
              <a:rPr lang="en-US" smtClean="0"/>
              <a:t>Tromso 2016</a:t>
            </a:r>
            <a:endParaRPr lang="en-US" dirty="0"/>
          </a:p>
        </p:txBody>
      </p:sp>
    </p:spTree>
    <p:extLst>
      <p:ext uri="{BB962C8B-B14F-4D97-AF65-F5344CB8AC3E}">
        <p14:creationId xmlns:p14="http://schemas.microsoft.com/office/powerpoint/2010/main" val="599581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5" name="Rounded Rectangle 4"/>
          <p:cNvSpPr/>
          <p:nvPr userDrawn="1"/>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9" name="Date Placeholder 3"/>
          <p:cNvSpPr>
            <a:spLocks noGrp="1"/>
          </p:cNvSpPr>
          <p:nvPr>
            <p:ph type="dt" sz="half" idx="10"/>
          </p:nvPr>
        </p:nvSpPr>
        <p:spPr>
          <a:xfrm>
            <a:off x="6172200" y="6191250"/>
            <a:ext cx="2476500" cy="476250"/>
          </a:xfrm>
          <a:prstGeom prst="rect">
            <a:avLst/>
          </a:prstGeom>
        </p:spPr>
        <p:txBody>
          <a:bodyPr/>
          <a:lstStyle>
            <a:lvl1pPr>
              <a:defRPr/>
            </a:lvl1pPr>
          </a:lstStyle>
          <a:p>
            <a:endParaRPr lang="en-US" altLang="en-US"/>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r>
              <a:rPr lang="en-US" smtClean="0"/>
              <a:t>Tromso 2016</a:t>
            </a:r>
            <a:endParaRPr lang="en-US"/>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fld id="{301DCB88-ECC0-3A4F-B00F-63E31151AE11}" type="slidenum">
              <a:rPr lang="en-US" altLang="en-US"/>
              <a:pPr/>
              <a:t>‹#›</a:t>
            </a:fld>
            <a:endParaRPr lang="en-US" altLang="en-US" dirty="0"/>
          </a:p>
        </p:txBody>
      </p:sp>
    </p:spTree>
    <p:extLst>
      <p:ext uri="{BB962C8B-B14F-4D97-AF65-F5344CB8AC3E}">
        <p14:creationId xmlns:p14="http://schemas.microsoft.com/office/powerpoint/2010/main" val="1880136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91440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93395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a:xfrm>
            <a:off x="6172200" y="6191250"/>
            <a:ext cx="2476500" cy="476250"/>
          </a:xfrm>
          <a:prstGeom prst="rect">
            <a:avLst/>
          </a:prstGeom>
        </p:spPr>
        <p:txBody>
          <a:bodyPr/>
          <a:lstStyle>
            <a:lvl1pPr>
              <a:defRPr/>
            </a:lvl1pPr>
          </a:lstStyle>
          <a:p>
            <a:endParaRPr lang="en-US" altLang="en-US"/>
          </a:p>
        </p:txBody>
      </p:sp>
      <p:sp>
        <p:nvSpPr>
          <p:cNvPr id="6" name="Footer Placeholder 2"/>
          <p:cNvSpPr>
            <a:spLocks noGrp="1"/>
          </p:cNvSpPr>
          <p:nvPr>
            <p:ph type="ftr" sz="quarter" idx="11"/>
          </p:nvPr>
        </p:nvSpPr>
        <p:spPr/>
        <p:txBody>
          <a:bodyPr/>
          <a:lstStyle>
            <a:lvl1pPr>
              <a:defRPr/>
            </a:lvl1pPr>
          </a:lstStyle>
          <a:p>
            <a:pPr>
              <a:defRPr/>
            </a:pPr>
            <a:r>
              <a:rPr lang="en-US" smtClean="0"/>
              <a:t>Tromso 2016</a:t>
            </a:r>
            <a:endParaRPr lang="en-US"/>
          </a:p>
        </p:txBody>
      </p:sp>
      <p:sp>
        <p:nvSpPr>
          <p:cNvPr id="7" name="Slide Number Placeholder 22"/>
          <p:cNvSpPr>
            <a:spLocks noGrp="1"/>
          </p:cNvSpPr>
          <p:nvPr>
            <p:ph type="sldNum" sz="quarter" idx="12"/>
          </p:nvPr>
        </p:nvSpPr>
        <p:spPr/>
        <p:txBody>
          <a:bodyPr/>
          <a:lstStyle>
            <a:lvl1pPr>
              <a:defRPr/>
            </a:lvl1pPr>
          </a:lstStyle>
          <a:p>
            <a:fld id="{4D1D5FB9-FBED-1A4D-986E-281AE9315D98}" type="slidenum">
              <a:rPr lang="en-US" altLang="en-US"/>
              <a:pPr/>
              <a:t>‹#›</a:t>
            </a:fld>
            <a:endParaRPr lang="en-US" altLang="en-US"/>
          </a:p>
        </p:txBody>
      </p:sp>
    </p:spTree>
    <p:extLst>
      <p:ext uri="{BB962C8B-B14F-4D97-AF65-F5344CB8AC3E}">
        <p14:creationId xmlns:p14="http://schemas.microsoft.com/office/powerpoint/2010/main" val="1174797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4"/>
          </p:nvPr>
        </p:nvSpPr>
        <p:spPr>
          <a:xfrm>
            <a:off x="49530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a:xfrm>
            <a:off x="6172200" y="6191250"/>
            <a:ext cx="2476500" cy="476250"/>
          </a:xfrm>
          <a:prstGeom prst="rect">
            <a:avLst/>
          </a:prstGeom>
        </p:spPr>
        <p:txBody>
          <a:bodyPr/>
          <a:lstStyle>
            <a:lvl1pPr>
              <a:defRPr/>
            </a:lvl1pPr>
          </a:lstStyle>
          <a:p>
            <a:endParaRPr lang="en-US" altLang="en-US"/>
          </a:p>
        </p:txBody>
      </p:sp>
      <p:sp>
        <p:nvSpPr>
          <p:cNvPr id="8" name="Footer Placeholder 2"/>
          <p:cNvSpPr>
            <a:spLocks noGrp="1"/>
          </p:cNvSpPr>
          <p:nvPr>
            <p:ph type="ftr" sz="quarter" idx="11"/>
          </p:nvPr>
        </p:nvSpPr>
        <p:spPr/>
        <p:txBody>
          <a:bodyPr/>
          <a:lstStyle>
            <a:lvl1pPr>
              <a:defRPr/>
            </a:lvl1pPr>
          </a:lstStyle>
          <a:p>
            <a:pPr>
              <a:defRPr/>
            </a:pPr>
            <a:r>
              <a:rPr lang="en-US" smtClean="0"/>
              <a:t>Tromso 2016</a:t>
            </a:r>
            <a:endParaRPr lang="en-US"/>
          </a:p>
        </p:txBody>
      </p:sp>
      <p:sp>
        <p:nvSpPr>
          <p:cNvPr id="9" name="Slide Number Placeholder 22"/>
          <p:cNvSpPr>
            <a:spLocks noGrp="1"/>
          </p:cNvSpPr>
          <p:nvPr>
            <p:ph type="sldNum" sz="quarter" idx="12"/>
          </p:nvPr>
        </p:nvSpPr>
        <p:spPr/>
        <p:txBody>
          <a:bodyPr/>
          <a:lstStyle>
            <a:lvl1pPr>
              <a:defRPr/>
            </a:lvl1pPr>
          </a:lstStyle>
          <a:p>
            <a:fld id="{83107567-C20A-8B4C-9C47-D02199F44638}" type="slidenum">
              <a:rPr lang="en-US" altLang="en-US"/>
              <a:pPr/>
              <a:t>‹#›</a:t>
            </a:fld>
            <a:endParaRPr lang="en-US" altLang="en-US"/>
          </a:p>
        </p:txBody>
      </p:sp>
    </p:spTree>
    <p:extLst>
      <p:ext uri="{BB962C8B-B14F-4D97-AF65-F5344CB8AC3E}">
        <p14:creationId xmlns:p14="http://schemas.microsoft.com/office/powerpoint/2010/main" val="85062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a:xfrm>
            <a:off x="6172200" y="6191250"/>
            <a:ext cx="2476500" cy="476250"/>
          </a:xfrm>
          <a:prstGeom prst="rect">
            <a:avLst/>
          </a:prstGeom>
        </p:spPr>
        <p:txBody>
          <a:bodyPr/>
          <a:lstStyle>
            <a:lvl1pPr>
              <a:defRPr/>
            </a:lvl1pPr>
          </a:lstStyle>
          <a:p>
            <a:endParaRPr lang="en-US" altLang="en-US"/>
          </a:p>
        </p:txBody>
      </p:sp>
      <p:sp>
        <p:nvSpPr>
          <p:cNvPr id="4" name="Footer Placeholder 2"/>
          <p:cNvSpPr>
            <a:spLocks noGrp="1"/>
          </p:cNvSpPr>
          <p:nvPr>
            <p:ph type="ftr" sz="quarter" idx="11"/>
          </p:nvPr>
        </p:nvSpPr>
        <p:spPr/>
        <p:txBody>
          <a:bodyPr/>
          <a:lstStyle>
            <a:lvl1pPr>
              <a:defRPr/>
            </a:lvl1pPr>
          </a:lstStyle>
          <a:p>
            <a:pPr>
              <a:defRPr/>
            </a:pPr>
            <a:r>
              <a:rPr lang="en-US" smtClean="0"/>
              <a:t>Tromso 2016</a:t>
            </a:r>
            <a:endParaRPr lang="en-US"/>
          </a:p>
        </p:txBody>
      </p:sp>
      <p:sp>
        <p:nvSpPr>
          <p:cNvPr id="5" name="Slide Number Placeholder 22"/>
          <p:cNvSpPr>
            <a:spLocks noGrp="1"/>
          </p:cNvSpPr>
          <p:nvPr>
            <p:ph type="sldNum" sz="quarter" idx="12"/>
          </p:nvPr>
        </p:nvSpPr>
        <p:spPr/>
        <p:txBody>
          <a:bodyPr/>
          <a:lstStyle>
            <a:lvl1pPr>
              <a:defRPr/>
            </a:lvl1pPr>
          </a:lstStyle>
          <a:p>
            <a:fld id="{786D818E-71DA-5849-9C1E-D406F795AB83}" type="slidenum">
              <a:rPr lang="en-US" altLang="en-US"/>
              <a:pPr/>
              <a:t>‹#›</a:t>
            </a:fld>
            <a:endParaRPr lang="en-US" altLang="en-US"/>
          </a:p>
        </p:txBody>
      </p:sp>
    </p:spTree>
    <p:extLst>
      <p:ext uri="{BB962C8B-B14F-4D97-AF65-F5344CB8AC3E}">
        <p14:creationId xmlns:p14="http://schemas.microsoft.com/office/powerpoint/2010/main" val="728965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a:xfrm>
            <a:off x="6172200" y="6191250"/>
            <a:ext cx="2476500" cy="476250"/>
          </a:xfrm>
          <a:prstGeom prst="rect">
            <a:avLst/>
          </a:prstGeom>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pPr>
              <a:defRPr/>
            </a:pPr>
            <a:r>
              <a:rPr lang="en-US" smtClean="0"/>
              <a:t>Tromso 2016</a:t>
            </a:r>
            <a:endParaRPr lang="en-US"/>
          </a:p>
        </p:txBody>
      </p:sp>
      <p:sp>
        <p:nvSpPr>
          <p:cNvPr id="4" name="Slide Number Placeholder 22"/>
          <p:cNvSpPr>
            <a:spLocks noGrp="1"/>
          </p:cNvSpPr>
          <p:nvPr>
            <p:ph type="sldNum" sz="quarter" idx="12"/>
          </p:nvPr>
        </p:nvSpPr>
        <p:spPr/>
        <p:txBody>
          <a:bodyPr/>
          <a:lstStyle>
            <a:lvl1pPr>
              <a:defRPr/>
            </a:lvl1pPr>
          </a:lstStyle>
          <a:p>
            <a:fld id="{D76F1454-0695-F44C-9633-2C000FE6962E}" type="slidenum">
              <a:rPr lang="en-US" altLang="en-US"/>
              <a:pPr/>
              <a:t>‹#›</a:t>
            </a:fld>
            <a:endParaRPr lang="en-US" altLang="en-US"/>
          </a:p>
        </p:txBody>
      </p:sp>
    </p:spTree>
    <p:extLst>
      <p:ext uri="{BB962C8B-B14F-4D97-AF65-F5344CB8AC3E}">
        <p14:creationId xmlns:p14="http://schemas.microsoft.com/office/powerpoint/2010/main" val="32088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smtClean="0"/>
              <a:t>Click to edit Master title style</a:t>
            </a:r>
            <a:endParaRPr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4"/>
          <p:cNvSpPr>
            <a:spLocks noGrp="1"/>
          </p:cNvSpPr>
          <p:nvPr>
            <p:ph type="dt" sz="half" idx="10"/>
          </p:nvPr>
        </p:nvSpPr>
        <p:spPr>
          <a:xfrm>
            <a:off x="6172200" y="6191250"/>
            <a:ext cx="2476500" cy="476250"/>
          </a:xfrm>
          <a:prstGeom prst="rect">
            <a:avLst/>
          </a:prstGeom>
        </p:spPr>
        <p:txBody>
          <a:bodyPr/>
          <a:lstStyle>
            <a:lvl1pPr>
              <a:defRPr/>
            </a:lvl1pPr>
          </a:lstStyle>
          <a:p>
            <a:endParaRPr lang="en-US" altLang="en-US"/>
          </a:p>
        </p:txBody>
      </p:sp>
      <p:sp>
        <p:nvSpPr>
          <p:cNvPr id="8" name="Footer Placeholder 5"/>
          <p:cNvSpPr>
            <a:spLocks noGrp="1"/>
          </p:cNvSpPr>
          <p:nvPr>
            <p:ph type="ftr" sz="quarter" idx="11"/>
          </p:nvPr>
        </p:nvSpPr>
        <p:spPr/>
        <p:txBody>
          <a:bodyPr/>
          <a:lstStyle>
            <a:lvl1pPr>
              <a:defRPr/>
            </a:lvl1pPr>
          </a:lstStyle>
          <a:p>
            <a:pPr>
              <a:defRPr/>
            </a:pPr>
            <a:r>
              <a:rPr lang="en-US" smtClean="0"/>
              <a:t>Tromso 2016</a:t>
            </a:r>
            <a:endParaRPr lang="en-US"/>
          </a:p>
        </p:txBody>
      </p:sp>
      <p:sp>
        <p:nvSpPr>
          <p:cNvPr id="9" name="Slide Number Placeholder 6"/>
          <p:cNvSpPr>
            <a:spLocks noGrp="1"/>
          </p:cNvSpPr>
          <p:nvPr>
            <p:ph type="sldNum" sz="quarter" idx="12"/>
          </p:nvPr>
        </p:nvSpPr>
        <p:spPr/>
        <p:txBody>
          <a:bodyPr/>
          <a:lstStyle>
            <a:lvl1pPr>
              <a:defRPr/>
            </a:lvl1pPr>
          </a:lstStyle>
          <a:p>
            <a:fld id="{65C8A46C-460B-514C-846A-FF91202C5C60}" type="slidenum">
              <a:rPr lang="en-US" altLang="en-US"/>
              <a:pPr/>
              <a:t>‹#›</a:t>
            </a:fld>
            <a:endParaRPr lang="en-US" altLang="en-US"/>
          </a:p>
        </p:txBody>
      </p:sp>
    </p:spTree>
    <p:extLst>
      <p:ext uri="{BB962C8B-B14F-4D97-AF65-F5344CB8AC3E}">
        <p14:creationId xmlns:p14="http://schemas.microsoft.com/office/powerpoint/2010/main" val="1376193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smtClean="0"/>
              <a:t>Drag picture to placeholder or click icon to add</a:t>
            </a:r>
            <a:endParaRPr lang="en-US" noProof="0" dirty="0"/>
          </a:p>
        </p:txBody>
      </p:sp>
      <p:sp>
        <p:nvSpPr>
          <p:cNvPr id="8" name="Date Placeholder 4"/>
          <p:cNvSpPr>
            <a:spLocks noGrp="1"/>
          </p:cNvSpPr>
          <p:nvPr>
            <p:ph type="dt" sz="half" idx="10"/>
          </p:nvPr>
        </p:nvSpPr>
        <p:spPr>
          <a:xfrm>
            <a:off x="6172200" y="6191250"/>
            <a:ext cx="2476500" cy="476250"/>
          </a:xfrm>
          <a:prstGeom prst="rect">
            <a:avLst/>
          </a:prstGeom>
        </p:spPr>
        <p:txBody>
          <a:bodyPr/>
          <a:lstStyle>
            <a:lvl1pPr>
              <a:defRPr/>
            </a:lvl1pPr>
          </a:lstStyle>
          <a:p>
            <a:endParaRPr lang="en-US" alt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r>
              <a:rPr lang="en-US" smtClean="0"/>
              <a:t>Tromso 2016</a:t>
            </a:r>
            <a:endParaRPr lang="en-US"/>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fld id="{9625632D-1762-CD41-80B2-CFEDCED1C80D}" type="slidenum">
              <a:rPr lang="en-US" altLang="en-US"/>
              <a:pPr/>
              <a:t>‹#›</a:t>
            </a:fld>
            <a:endParaRPr lang="en-US" altLang="en-US"/>
          </a:p>
        </p:txBody>
      </p:sp>
    </p:spTree>
    <p:extLst>
      <p:ext uri="{BB962C8B-B14F-4D97-AF65-F5344CB8AC3E}">
        <p14:creationId xmlns:p14="http://schemas.microsoft.com/office/powerpoint/2010/main" val="1287814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8" name="Title Placeholder 21"/>
          <p:cNvSpPr>
            <a:spLocks noGrp="1"/>
          </p:cNvSpPr>
          <p:nvPr>
            <p:ph type="title"/>
          </p:nvPr>
        </p:nvSpPr>
        <p:spPr bwMode="auto">
          <a:xfrm>
            <a:off x="146050" y="49213"/>
            <a:ext cx="87566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91440" numCol="1" anchor="b" anchorCtr="0" compatLnSpc="1">
            <a:prstTxWarp prst="textNoShape">
              <a:avLst/>
            </a:prstTxWarp>
          </a:bodyPr>
          <a:lstStyle/>
          <a:p>
            <a:pPr lvl="0"/>
            <a:r>
              <a:rPr lang="en-US" altLang="en-US" smtClean="0"/>
              <a:t>Click to edit Master title style</a:t>
            </a:r>
            <a:endParaRPr lang="en-US" altLang="en-US"/>
          </a:p>
        </p:txBody>
      </p:sp>
      <p:sp>
        <p:nvSpPr>
          <p:cNvPr id="1029" name="Text Placeholder 12"/>
          <p:cNvSpPr>
            <a:spLocks noGrp="1"/>
          </p:cNvSpPr>
          <p:nvPr>
            <p:ph type="body" idx="1"/>
          </p:nvPr>
        </p:nvSpPr>
        <p:spPr bwMode="auto">
          <a:xfrm>
            <a:off x="260350" y="1009650"/>
            <a:ext cx="86423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3" name="Footer Placeholder 2"/>
          <p:cNvSpPr>
            <a:spLocks noGrp="1"/>
          </p:cNvSpPr>
          <p:nvPr>
            <p:ph type="ftr" sz="quarter" idx="3"/>
          </p:nvPr>
        </p:nvSpPr>
        <p:spPr>
          <a:xfrm>
            <a:off x="7875126" y="6330429"/>
            <a:ext cx="1202199"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ea typeface="+mn-ea"/>
                <a:cs typeface="+mn-cs"/>
              </a:defRPr>
            </a:lvl1pPr>
          </a:lstStyle>
          <a:p>
            <a:pPr>
              <a:defRPr/>
            </a:pPr>
            <a:r>
              <a:rPr lang="en-US" dirty="0" err="1" smtClean="0"/>
              <a:t>Tromso</a:t>
            </a:r>
            <a:r>
              <a:rPr lang="en-US" dirty="0" smtClean="0"/>
              <a:t> 2016</a:t>
            </a:r>
            <a:endParaRPr lang="en-US" dirty="0"/>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charset="0"/>
              </a:defRPr>
            </a:lvl1pPr>
          </a:lstStyle>
          <a:p>
            <a:fld id="{6E80798D-FC4F-8B48-AAA1-BF058C222516}"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773" r:id="rId1"/>
    <p:sldLayoutId id="2147483766" r:id="rId2"/>
    <p:sldLayoutId id="2147483774" r:id="rId3"/>
    <p:sldLayoutId id="2147483767" r:id="rId4"/>
    <p:sldLayoutId id="2147483768" r:id="rId5"/>
    <p:sldLayoutId id="2147483769" r:id="rId6"/>
    <p:sldLayoutId id="2147483770" r:id="rId7"/>
    <p:sldLayoutId id="2147483775" r:id="rId8"/>
    <p:sldLayoutId id="2147483776" r:id="rId9"/>
    <p:sldLayoutId id="2147483771" r:id="rId10"/>
    <p:sldLayoutId id="2147483772" r:id="rId11"/>
  </p:sldLayoutIdLst>
  <p:hf hdr="0" dt="0"/>
  <p:txStyles>
    <p:titleStyle>
      <a:lvl1pPr algn="l" rtl="0" eaLnBrk="1" fontAlgn="base" hangingPunct="1">
        <a:spcBef>
          <a:spcPct val="0"/>
        </a:spcBef>
        <a:spcAft>
          <a:spcPct val="0"/>
        </a:spcAft>
        <a:defRPr sz="2600" kern="1200">
          <a:solidFill>
            <a:schemeClr val="tx2"/>
          </a:solidFill>
          <a:latin typeface="+mj-lt"/>
          <a:ea typeface="ＭＳ Ｐゴシック" pitchFamily="8" charset="-128"/>
          <a:cs typeface="ＭＳ Ｐゴシック" pitchFamily="8" charset="-128"/>
        </a:defRPr>
      </a:lvl1pPr>
      <a:lvl2pPr algn="l" rtl="0" eaLnBrk="1" fontAlgn="base" hangingPunct="1">
        <a:spcBef>
          <a:spcPct val="0"/>
        </a:spcBef>
        <a:spcAft>
          <a:spcPct val="0"/>
        </a:spcAft>
        <a:defRPr sz="2600">
          <a:solidFill>
            <a:schemeClr val="tx2"/>
          </a:solidFill>
          <a:latin typeface="Franklin Gothic Book" pitchFamily="8" charset="0"/>
          <a:ea typeface="ＭＳ Ｐゴシック" pitchFamily="8" charset="-128"/>
          <a:cs typeface="ＭＳ Ｐゴシック" pitchFamily="8" charset="-128"/>
        </a:defRPr>
      </a:lvl2pPr>
      <a:lvl3pPr algn="l" rtl="0" eaLnBrk="1" fontAlgn="base" hangingPunct="1">
        <a:spcBef>
          <a:spcPct val="0"/>
        </a:spcBef>
        <a:spcAft>
          <a:spcPct val="0"/>
        </a:spcAft>
        <a:defRPr sz="2600">
          <a:solidFill>
            <a:schemeClr val="tx2"/>
          </a:solidFill>
          <a:latin typeface="Franklin Gothic Book" pitchFamily="8" charset="0"/>
          <a:ea typeface="ＭＳ Ｐゴシック" pitchFamily="8" charset="-128"/>
          <a:cs typeface="ＭＳ Ｐゴシック" pitchFamily="8" charset="-128"/>
        </a:defRPr>
      </a:lvl3pPr>
      <a:lvl4pPr algn="l" rtl="0" eaLnBrk="1" fontAlgn="base" hangingPunct="1">
        <a:spcBef>
          <a:spcPct val="0"/>
        </a:spcBef>
        <a:spcAft>
          <a:spcPct val="0"/>
        </a:spcAft>
        <a:defRPr sz="2600">
          <a:solidFill>
            <a:schemeClr val="tx2"/>
          </a:solidFill>
          <a:latin typeface="Franklin Gothic Book" pitchFamily="8" charset="0"/>
          <a:ea typeface="ＭＳ Ｐゴシック" pitchFamily="8" charset="-128"/>
          <a:cs typeface="ＭＳ Ｐゴシック" pitchFamily="8" charset="-128"/>
        </a:defRPr>
      </a:lvl4pPr>
      <a:lvl5pPr algn="l" rtl="0" eaLnBrk="1" fontAlgn="base" hangingPunct="1">
        <a:spcBef>
          <a:spcPct val="0"/>
        </a:spcBef>
        <a:spcAft>
          <a:spcPct val="0"/>
        </a:spcAft>
        <a:defRPr sz="2600">
          <a:solidFill>
            <a:schemeClr val="tx2"/>
          </a:solidFill>
          <a:latin typeface="Franklin Gothic Book" pitchFamily="8" charset="0"/>
          <a:ea typeface="ＭＳ Ｐゴシック" pitchFamily="8" charset="-128"/>
          <a:cs typeface="ＭＳ Ｐゴシック" pitchFamily="8" charset="-128"/>
        </a:defRPr>
      </a:lvl5pPr>
      <a:lvl6pPr marL="457200" algn="l" rtl="0" eaLnBrk="1" fontAlgn="base" hangingPunct="1">
        <a:spcBef>
          <a:spcPct val="0"/>
        </a:spcBef>
        <a:spcAft>
          <a:spcPct val="0"/>
        </a:spcAft>
        <a:defRPr sz="3200">
          <a:solidFill>
            <a:schemeClr val="tx2"/>
          </a:solidFill>
          <a:latin typeface="Franklin Gothic Book" pitchFamily="8" charset="0"/>
          <a:ea typeface="ＭＳ Ｐゴシック" pitchFamily="8" charset="-128"/>
          <a:cs typeface="ＭＳ Ｐゴシック" pitchFamily="8" charset="-128"/>
        </a:defRPr>
      </a:lvl6pPr>
      <a:lvl7pPr marL="914400" algn="l" rtl="0" eaLnBrk="1" fontAlgn="base" hangingPunct="1">
        <a:spcBef>
          <a:spcPct val="0"/>
        </a:spcBef>
        <a:spcAft>
          <a:spcPct val="0"/>
        </a:spcAft>
        <a:defRPr sz="3200">
          <a:solidFill>
            <a:schemeClr val="tx2"/>
          </a:solidFill>
          <a:latin typeface="Franklin Gothic Book" pitchFamily="8" charset="0"/>
          <a:ea typeface="ＭＳ Ｐゴシック" pitchFamily="8" charset="-128"/>
          <a:cs typeface="ＭＳ Ｐゴシック" pitchFamily="8" charset="-128"/>
        </a:defRPr>
      </a:lvl7pPr>
      <a:lvl8pPr marL="1371600" algn="l" rtl="0" eaLnBrk="1" fontAlgn="base" hangingPunct="1">
        <a:spcBef>
          <a:spcPct val="0"/>
        </a:spcBef>
        <a:spcAft>
          <a:spcPct val="0"/>
        </a:spcAft>
        <a:defRPr sz="3200">
          <a:solidFill>
            <a:schemeClr val="tx2"/>
          </a:solidFill>
          <a:latin typeface="Franklin Gothic Book" pitchFamily="8" charset="0"/>
          <a:ea typeface="ＭＳ Ｐゴシック" pitchFamily="8" charset="-128"/>
          <a:cs typeface="ＭＳ Ｐゴシック" pitchFamily="8" charset="-128"/>
        </a:defRPr>
      </a:lvl8pPr>
      <a:lvl9pPr marL="1828800" algn="l" rtl="0" eaLnBrk="1" fontAlgn="base" hangingPunct="1">
        <a:spcBef>
          <a:spcPct val="0"/>
        </a:spcBef>
        <a:spcAft>
          <a:spcPct val="0"/>
        </a:spcAft>
        <a:defRPr sz="3200">
          <a:solidFill>
            <a:schemeClr val="tx2"/>
          </a:solidFill>
          <a:latin typeface="Franklin Gothic Book" pitchFamily="8" charset="0"/>
          <a:ea typeface="ＭＳ Ｐゴシック" pitchFamily="8" charset="-128"/>
          <a:cs typeface="ＭＳ Ｐゴシック" pitchFamily="8" charset="-128"/>
        </a:defRPr>
      </a:lvl9pPr>
    </p:titleStyle>
    <p:body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2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6.tiff"/><Relationship Id="rId5"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3.emf"/></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2.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4.jpeg"/><Relationship Id="rId9" Type="http://schemas.openxmlformats.org/officeDocument/2006/relationships/image" Target="../media/image68.png"/><Relationship Id="rId10"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ubtitle 2"/>
          <p:cNvSpPr>
            <a:spLocks noGrp="1"/>
          </p:cNvSpPr>
          <p:nvPr>
            <p:ph type="subTitle" idx="1"/>
          </p:nvPr>
        </p:nvSpPr>
        <p:spPr>
          <a:xfrm>
            <a:off x="457200" y="3228667"/>
            <a:ext cx="8229600" cy="2476500"/>
          </a:xfrm>
        </p:spPr>
        <p:txBody>
          <a:bodyPr/>
          <a:lstStyle/>
          <a:p>
            <a:r>
              <a:rPr lang="en-US" sz="3200" dirty="0"/>
              <a:t>Greg Gloor</a:t>
            </a:r>
          </a:p>
          <a:p>
            <a:r>
              <a:rPr lang="en-US" sz="3200" dirty="0"/>
              <a:t>Dep’t of Biochemistry</a:t>
            </a:r>
          </a:p>
          <a:p>
            <a:r>
              <a:rPr lang="en-US" sz="3200" dirty="0"/>
              <a:t>University of Western Ontario</a:t>
            </a:r>
          </a:p>
        </p:txBody>
      </p:sp>
      <p:sp>
        <p:nvSpPr>
          <p:cNvPr id="14339" name="Title 1"/>
          <p:cNvSpPr>
            <a:spLocks noGrp="1"/>
          </p:cNvSpPr>
          <p:nvPr>
            <p:ph type="ctrTitle"/>
          </p:nvPr>
        </p:nvSpPr>
        <p:spPr>
          <a:xfrm>
            <a:off x="457200" y="1506538"/>
            <a:ext cx="8229600" cy="1470025"/>
          </a:xfrm>
        </p:spPr>
        <p:txBody>
          <a:bodyPr/>
          <a:lstStyle/>
          <a:p>
            <a:r>
              <a:rPr lang="en-US" sz="3600" dirty="0"/>
              <a:t>Insights into the </a:t>
            </a:r>
            <a:r>
              <a:rPr lang="en-US" sz="3600" dirty="0" err="1"/>
              <a:t>metatranscriptome</a:t>
            </a:r>
            <a:r>
              <a:rPr lang="en-US" sz="3600" dirty="0"/>
              <a:t> and </a:t>
            </a:r>
            <a:r>
              <a:rPr lang="en-US" sz="3600" dirty="0" err="1"/>
              <a:t>metabolome</a:t>
            </a:r>
            <a:r>
              <a:rPr lang="en-US" sz="3600" dirty="0"/>
              <a:t> of the vaginal </a:t>
            </a:r>
            <a:r>
              <a:rPr lang="en-US" sz="3600" dirty="0" err="1"/>
              <a:t>microbiome</a:t>
            </a:r>
            <a:endParaRPr altLang="en-US" sz="3600" dirty="0">
              <a:ea typeface="ＭＳ Ｐゴシック" charset="-128"/>
            </a:endParaRPr>
          </a:p>
        </p:txBody>
      </p:sp>
      <p:pic>
        <p:nvPicPr>
          <p:cNvPr id="14340" name="Picture 1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588"/>
          <a:stretch>
            <a:fillRect/>
          </a:stretch>
        </p:blipFill>
        <p:spPr bwMode="auto">
          <a:xfrm>
            <a:off x="3803650" y="5732463"/>
            <a:ext cx="188595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7" descr="western.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975" y="6018213"/>
            <a:ext cx="21351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6" descr="schulich_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45313" y="6002338"/>
            <a:ext cx="18002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7436742" y="226325"/>
            <a:ext cx="1548195" cy="430887"/>
          </a:xfrm>
          <a:prstGeom prst="rect">
            <a:avLst/>
          </a:prstGeom>
          <a:noFill/>
        </p:spPr>
        <p:txBody>
          <a:bodyPr wrap="none" rtlCol="0">
            <a:spAutoFit/>
          </a:bodyPr>
          <a:lstStyle/>
          <a:p>
            <a:pPr algn="r"/>
            <a:r>
              <a:rPr lang="en-US" sz="2200" dirty="0" err="1" smtClean="0">
                <a:solidFill>
                  <a:schemeClr val="tx2"/>
                </a:solidFill>
                <a:latin typeface="Perpetua" charset="0"/>
                <a:ea typeface="Perpetua" charset="0"/>
                <a:cs typeface="Perpetua" charset="0"/>
              </a:rPr>
              <a:t>Tromso</a:t>
            </a:r>
            <a:r>
              <a:rPr lang="en-US" sz="2200" dirty="0">
                <a:solidFill>
                  <a:schemeClr val="tx2"/>
                </a:solidFill>
                <a:latin typeface="Perpetua" charset="0"/>
                <a:ea typeface="Perpetua" charset="0"/>
                <a:cs typeface="Perpetua" charset="0"/>
              </a:rPr>
              <a:t> </a:t>
            </a:r>
            <a:r>
              <a:rPr lang="en-US" sz="2200" dirty="0" smtClean="0">
                <a:solidFill>
                  <a:schemeClr val="tx2"/>
                </a:solidFill>
                <a:latin typeface="Perpetua" charset="0"/>
                <a:ea typeface="Perpetua" charset="0"/>
                <a:cs typeface="Perpetua" charset="0"/>
              </a:rPr>
              <a:t>2016</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It’s the ecosystem</a:t>
            </a:r>
            <a:endParaRPr lang="en-US" b="1" dirty="0"/>
          </a:p>
        </p:txBody>
      </p:sp>
      <p:pic>
        <p:nvPicPr>
          <p:cNvPr id="6" name="Content Placeholder 5"/>
          <p:cNvPicPr>
            <a:picLocks noGrp="1" noChangeAspect="1"/>
          </p:cNvPicPr>
          <p:nvPr>
            <p:ph idx="1"/>
          </p:nvPr>
        </p:nvPicPr>
        <p:blipFill rotWithShape="1">
          <a:blip r:embed="rId2"/>
          <a:srcRect t="126" b="243"/>
          <a:stretch/>
        </p:blipFill>
        <p:spPr>
          <a:xfrm>
            <a:off x="85897" y="1625202"/>
            <a:ext cx="5095770" cy="2082626"/>
          </a:xfrm>
        </p:spPr>
      </p:pic>
      <p:pic>
        <p:nvPicPr>
          <p:cNvPr id="8" name="Content Placeholder 3"/>
          <p:cNvPicPr>
            <a:picLocks noChangeAspect="1"/>
          </p:cNvPicPr>
          <p:nvPr/>
        </p:nvPicPr>
        <p:blipFill rotWithShape="1">
          <a:blip r:embed="rId3"/>
          <a:srcRect l="585" r="21"/>
          <a:stretch/>
        </p:blipFill>
        <p:spPr>
          <a:xfrm>
            <a:off x="5221156" y="2192161"/>
            <a:ext cx="3754681" cy="4367841"/>
          </a:xfrm>
          <a:prstGeom prst="rect">
            <a:avLst/>
          </a:prstGeom>
        </p:spPr>
      </p:pic>
      <p:pic>
        <p:nvPicPr>
          <p:cNvPr id="7" name="Picture 6"/>
          <p:cNvPicPr>
            <a:picLocks noChangeAspect="1"/>
          </p:cNvPicPr>
          <p:nvPr/>
        </p:nvPicPr>
        <p:blipFill>
          <a:blip r:embed="rId4">
            <a:alphaModFix amt="10000"/>
          </a:blip>
          <a:stretch>
            <a:fillRect/>
          </a:stretch>
        </p:blipFill>
        <p:spPr>
          <a:xfrm>
            <a:off x="-1" y="0"/>
            <a:ext cx="9144000" cy="6857999"/>
          </a:xfrm>
          <a:prstGeom prst="rect">
            <a:avLst/>
          </a:prstGeom>
        </p:spPr>
      </p:pic>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4294232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a:t>
            </a:r>
            <a:r>
              <a:rPr lang="uk-UA" dirty="0" smtClean="0"/>
              <a:t>’</a:t>
            </a:r>
            <a:r>
              <a:rPr lang="en-US" dirty="0" smtClean="0"/>
              <a:t>s the ecosystem</a:t>
            </a:r>
            <a:endParaRPr lang="en-US" dirty="0"/>
          </a:p>
        </p:txBody>
      </p:sp>
      <p:pic>
        <p:nvPicPr>
          <p:cNvPr id="6" name="Content Placeholder 5"/>
          <p:cNvPicPr>
            <a:picLocks noGrp="1" noChangeAspect="1"/>
          </p:cNvPicPr>
          <p:nvPr>
            <p:ph sz="quarter" idx="1"/>
          </p:nvPr>
        </p:nvPicPr>
        <p:blipFill>
          <a:blip r:embed="rId2"/>
          <a:srcRect t="-10688" b="-10688"/>
          <a:stretch>
            <a:fillRect/>
          </a:stretch>
        </p:blipFill>
        <p:spPr>
          <a:xfrm>
            <a:off x="314075" y="983129"/>
            <a:ext cx="7032220" cy="4123641"/>
          </a:xfrm>
        </p:spPr>
      </p:pic>
      <p:pic>
        <p:nvPicPr>
          <p:cNvPr id="7" name="Picture 6"/>
          <p:cNvPicPr>
            <a:picLocks noChangeAspect="1"/>
          </p:cNvPicPr>
          <p:nvPr/>
        </p:nvPicPr>
        <p:blipFill>
          <a:blip r:embed="rId3">
            <a:alphaModFix amt="10000"/>
          </a:blip>
          <a:stretch>
            <a:fillRect/>
          </a:stretch>
        </p:blipFill>
        <p:spPr>
          <a:xfrm>
            <a:off x="-1" y="0"/>
            <a:ext cx="9144000" cy="6857999"/>
          </a:xfrm>
          <a:prstGeom prst="rect">
            <a:avLst/>
          </a:prstGeom>
        </p:spPr>
      </p:pic>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32213982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a:t>
            </a:r>
            <a:r>
              <a:rPr lang="uk-UA" dirty="0" smtClean="0"/>
              <a:t>’</a:t>
            </a:r>
            <a:r>
              <a:rPr lang="en-US" dirty="0" smtClean="0"/>
              <a:t>s the ecosystem</a:t>
            </a:r>
            <a:endParaRPr lang="en-US" dirty="0"/>
          </a:p>
        </p:txBody>
      </p:sp>
      <p:pic>
        <p:nvPicPr>
          <p:cNvPr id="6" name="Content Placeholder 5"/>
          <p:cNvPicPr>
            <a:picLocks noGrp="1" noChangeAspect="1"/>
          </p:cNvPicPr>
          <p:nvPr>
            <p:ph sz="quarter" idx="1"/>
          </p:nvPr>
        </p:nvPicPr>
        <p:blipFill>
          <a:blip r:embed="rId2"/>
          <a:srcRect t="-10688" b="-10688"/>
          <a:stretch>
            <a:fillRect/>
          </a:stretch>
        </p:blipFill>
        <p:spPr>
          <a:xfrm>
            <a:off x="314075" y="983129"/>
            <a:ext cx="7032220" cy="4123641"/>
          </a:xfrm>
        </p:spPr>
      </p:pic>
      <p:pic>
        <p:nvPicPr>
          <p:cNvPr id="7" name="Picture 6"/>
          <p:cNvPicPr>
            <a:picLocks noChangeAspect="1"/>
          </p:cNvPicPr>
          <p:nvPr/>
        </p:nvPicPr>
        <p:blipFill>
          <a:blip r:embed="rId3">
            <a:alphaModFix amt="10000"/>
          </a:blip>
          <a:stretch>
            <a:fillRect/>
          </a:stretch>
        </p:blipFill>
        <p:spPr>
          <a:xfrm>
            <a:off x="-1" y="-11758"/>
            <a:ext cx="9144000" cy="6857999"/>
          </a:xfrm>
          <a:prstGeom prst="rect">
            <a:avLst/>
          </a:prstGeom>
        </p:spPr>
      </p:pic>
      <p:pic>
        <p:nvPicPr>
          <p:cNvPr id="3" name="Picture 2"/>
          <p:cNvPicPr>
            <a:picLocks noChangeAspect="1"/>
          </p:cNvPicPr>
          <p:nvPr/>
        </p:nvPicPr>
        <p:blipFill>
          <a:blip r:embed="rId4"/>
          <a:stretch>
            <a:fillRect/>
          </a:stretch>
        </p:blipFill>
        <p:spPr>
          <a:xfrm>
            <a:off x="6890779" y="1830900"/>
            <a:ext cx="2365311" cy="2428809"/>
          </a:xfrm>
          <a:prstGeom prst="rect">
            <a:avLst/>
          </a:prstGeom>
        </p:spPr>
      </p:pic>
      <p:sp>
        <p:nvSpPr>
          <p:cNvPr id="4" name="Footer Placeholder 3"/>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8682790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Bacterial </a:t>
            </a:r>
            <a:r>
              <a:rPr lang="en-US" dirty="0" err="1" smtClean="0"/>
              <a:t>vaginosis</a:t>
            </a:r>
            <a:r>
              <a:rPr lang="en-US" dirty="0" smtClean="0"/>
              <a:t>	</a:t>
            </a:r>
            <a:endParaRPr lang="en-US" dirty="0"/>
          </a:p>
        </p:txBody>
      </p:sp>
      <p:sp>
        <p:nvSpPr>
          <p:cNvPr id="3" name="Content Placeholder 2"/>
          <p:cNvSpPr>
            <a:spLocks noGrp="1"/>
          </p:cNvSpPr>
          <p:nvPr>
            <p:ph sz="quarter" idx="1"/>
          </p:nvPr>
        </p:nvSpPr>
        <p:spPr/>
        <p:txBody>
          <a:bodyPr/>
          <a:lstStyle/>
          <a:p>
            <a:r>
              <a:rPr lang="en-US" dirty="0" smtClean="0"/>
              <a:t>Overgrowth of mixed anaerobic bacteria</a:t>
            </a:r>
          </a:p>
          <a:p>
            <a:pPr lvl="1"/>
            <a:r>
              <a:rPr lang="en-US" dirty="0" smtClean="0"/>
              <a:t>Not inflammatory</a:t>
            </a:r>
          </a:p>
          <a:p>
            <a:pPr lvl="1"/>
            <a:r>
              <a:rPr lang="en-US" dirty="0" smtClean="0"/>
              <a:t>Not infection</a:t>
            </a:r>
            <a:endParaRPr lang="en-US" dirty="0"/>
          </a:p>
          <a:p>
            <a:r>
              <a:rPr lang="en-US" dirty="0" smtClean="0"/>
              <a:t>Common reason for physician visit</a:t>
            </a:r>
          </a:p>
          <a:p>
            <a:r>
              <a:rPr lang="en-US" dirty="0" smtClean="0"/>
              <a:t>Signs</a:t>
            </a:r>
          </a:p>
          <a:p>
            <a:pPr lvl="1"/>
            <a:r>
              <a:rPr lang="en-US" dirty="0" smtClean="0"/>
              <a:t>Discharge</a:t>
            </a:r>
          </a:p>
          <a:p>
            <a:pPr lvl="1"/>
            <a:r>
              <a:rPr lang="en-US" dirty="0" smtClean="0"/>
              <a:t>Odor</a:t>
            </a:r>
          </a:p>
          <a:p>
            <a:pPr lvl="1"/>
            <a:r>
              <a:rPr lang="en-US" dirty="0" smtClean="0"/>
              <a:t>irritation</a:t>
            </a:r>
            <a:endParaRPr lang="en-US" dirty="0"/>
          </a:p>
          <a:p>
            <a:r>
              <a:rPr lang="en-US" dirty="0" smtClean="0"/>
              <a:t>Associated with</a:t>
            </a:r>
          </a:p>
          <a:p>
            <a:pPr lvl="1"/>
            <a:r>
              <a:rPr lang="en-US" dirty="0" smtClean="0"/>
              <a:t>Increased risk of pre-term birth</a:t>
            </a:r>
          </a:p>
          <a:p>
            <a:pPr lvl="1"/>
            <a:r>
              <a:rPr lang="en-US" dirty="0" smtClean="0"/>
              <a:t>Increase risk of STD, including HIV</a:t>
            </a:r>
          </a:p>
          <a:p>
            <a:pPr lvl="1"/>
            <a:r>
              <a:rPr lang="en-US" dirty="0" smtClean="0"/>
              <a:t>Increased risk of PID</a:t>
            </a:r>
          </a:p>
          <a:p>
            <a:pPr marL="319088" lvl="1" indent="0">
              <a:buNone/>
            </a:pPr>
            <a:endParaRPr lang="en-US" dirty="0"/>
          </a:p>
        </p:txBody>
      </p:sp>
      <p:sp>
        <p:nvSpPr>
          <p:cNvPr id="4" name="Footer Placeholder 3"/>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34916803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Microbial profile of BV</a:t>
            </a:r>
            <a:endParaRPr lang="en-US" dirty="0"/>
          </a:p>
        </p:txBody>
      </p:sp>
      <p:pic>
        <p:nvPicPr>
          <p:cNvPr id="4" name="Content Placeholder 3"/>
          <p:cNvPicPr>
            <a:picLocks noGrp="1" noChangeAspect="1"/>
          </p:cNvPicPr>
          <p:nvPr>
            <p:ph sz="quarter" idx="1"/>
          </p:nvPr>
        </p:nvPicPr>
        <p:blipFill rotWithShape="1">
          <a:blip r:embed="rId2"/>
          <a:srcRect t="385" b="-504"/>
          <a:stretch/>
        </p:blipFill>
        <p:spPr>
          <a:xfrm>
            <a:off x="314074" y="1269937"/>
            <a:ext cx="8589250" cy="2512854"/>
          </a:xfrm>
        </p:spPr>
      </p:pic>
      <p:sp>
        <p:nvSpPr>
          <p:cNvPr id="5" name="TextBox 4"/>
          <p:cNvSpPr txBox="1"/>
          <p:nvPr/>
        </p:nvSpPr>
        <p:spPr>
          <a:xfrm>
            <a:off x="2986071" y="4390741"/>
            <a:ext cx="2941831" cy="769441"/>
          </a:xfrm>
          <a:prstGeom prst="rect">
            <a:avLst/>
          </a:prstGeom>
          <a:noFill/>
        </p:spPr>
        <p:txBody>
          <a:bodyPr wrap="none" rtlCol="0">
            <a:spAutoFit/>
          </a:bodyPr>
          <a:lstStyle/>
          <a:p>
            <a:r>
              <a:rPr lang="en-US" sz="2200" dirty="0" smtClean="0">
                <a:latin typeface="Perpetua" charset="0"/>
                <a:ea typeface="Perpetua" charset="0"/>
                <a:cs typeface="Perpetua" charset="0"/>
              </a:rPr>
              <a:t>Loss of </a:t>
            </a:r>
            <a:r>
              <a:rPr lang="en-US" sz="2200" i="1" dirty="0" smtClean="0">
                <a:latin typeface="Perpetua" charset="0"/>
                <a:ea typeface="Perpetua" charset="0"/>
                <a:cs typeface="Perpetua" charset="0"/>
              </a:rPr>
              <a:t>Lactobacillus</a:t>
            </a:r>
            <a:r>
              <a:rPr lang="en-US" sz="2200" dirty="0" smtClean="0">
                <a:latin typeface="Perpetua" charset="0"/>
                <a:ea typeface="Perpetua" charset="0"/>
                <a:cs typeface="Perpetua" charset="0"/>
              </a:rPr>
              <a:t> sp.</a:t>
            </a:r>
          </a:p>
          <a:p>
            <a:r>
              <a:rPr lang="en-US" sz="2200" dirty="0" smtClean="0">
                <a:latin typeface="Perpetua" charset="0"/>
                <a:ea typeface="Perpetua" charset="0"/>
                <a:cs typeface="Perpetua" charset="0"/>
              </a:rPr>
              <a:t>Gain of anaerobic bacteria</a:t>
            </a:r>
          </a:p>
        </p:txBody>
      </p:sp>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6672778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magic bacterium in BV?</a:t>
            </a:r>
            <a:endParaRPr lang="en-US" dirty="0"/>
          </a:p>
        </p:txBody>
      </p:sp>
      <p:pic>
        <p:nvPicPr>
          <p:cNvPr id="7" name="Content Placeholder 6"/>
          <p:cNvPicPr>
            <a:picLocks noGrp="1" noChangeAspect="1"/>
          </p:cNvPicPr>
          <p:nvPr>
            <p:ph sz="quarter" idx="1"/>
          </p:nvPr>
        </p:nvPicPr>
        <p:blipFill>
          <a:blip r:embed="rId2"/>
          <a:srcRect t="-28951" b="-28951"/>
          <a:stretch>
            <a:fillRect/>
          </a:stretch>
        </p:blipFill>
        <p:spPr>
          <a:xfrm>
            <a:off x="314074" y="983129"/>
            <a:ext cx="5788106" cy="3394102"/>
          </a:xfrm>
        </p:spPr>
      </p:pic>
      <p:sp>
        <p:nvSpPr>
          <p:cNvPr id="8" name="TextBox 7"/>
          <p:cNvSpPr txBox="1"/>
          <p:nvPr/>
        </p:nvSpPr>
        <p:spPr>
          <a:xfrm>
            <a:off x="3148211" y="3947776"/>
            <a:ext cx="5647863" cy="1446550"/>
          </a:xfrm>
          <a:prstGeom prst="rect">
            <a:avLst/>
          </a:prstGeom>
          <a:noFill/>
        </p:spPr>
        <p:txBody>
          <a:bodyPr wrap="square" rtlCol="0">
            <a:spAutoFit/>
          </a:bodyPr>
          <a:lstStyle/>
          <a:p>
            <a:pPr marL="342900" indent="-342900">
              <a:buFont typeface="Arial" charset="0"/>
              <a:buChar char="•"/>
            </a:pPr>
            <a:r>
              <a:rPr lang="en-US" sz="2200" dirty="0" smtClean="0">
                <a:latin typeface="Perpetua" charset="0"/>
                <a:ea typeface="Perpetua" charset="0"/>
                <a:cs typeface="Perpetua" charset="0"/>
              </a:rPr>
              <a:t>62 women with BV in two treatment arms</a:t>
            </a:r>
          </a:p>
          <a:p>
            <a:pPr marL="342900" indent="-342900">
              <a:buFont typeface="Arial" charset="0"/>
              <a:buChar char="•"/>
            </a:pPr>
            <a:r>
              <a:rPr lang="en-US" sz="2200" dirty="0" smtClean="0">
                <a:latin typeface="Perpetua" charset="0"/>
                <a:ea typeface="Perpetua" charset="0"/>
                <a:cs typeface="Perpetua" charset="0"/>
              </a:rPr>
              <a:t> Standard therapy: </a:t>
            </a:r>
            <a:r>
              <a:rPr lang="en-US" sz="2200" dirty="0" err="1" smtClean="0">
                <a:latin typeface="Perpetua" charset="0"/>
                <a:ea typeface="Perpetua" charset="0"/>
                <a:cs typeface="Perpetua" charset="0"/>
              </a:rPr>
              <a:t>tinidazole</a:t>
            </a:r>
            <a:r>
              <a:rPr lang="en-US" sz="2200" dirty="0" smtClean="0">
                <a:latin typeface="Perpetua" charset="0"/>
                <a:ea typeface="Perpetua" charset="0"/>
                <a:cs typeface="Perpetua" charset="0"/>
              </a:rPr>
              <a:t> + placebo</a:t>
            </a:r>
          </a:p>
          <a:p>
            <a:pPr marL="342900" indent="-342900">
              <a:buFont typeface="Arial" charset="0"/>
              <a:buChar char="•"/>
            </a:pPr>
            <a:r>
              <a:rPr lang="en-US" sz="2200" dirty="0" smtClean="0">
                <a:latin typeface="Perpetua" charset="0"/>
                <a:ea typeface="Perpetua" charset="0"/>
                <a:cs typeface="Perpetua" charset="0"/>
              </a:rPr>
              <a:t>Probiotic therapy: </a:t>
            </a:r>
            <a:r>
              <a:rPr lang="en-US" sz="2200" dirty="0" err="1" smtClean="0">
                <a:latin typeface="Perpetua" charset="0"/>
                <a:ea typeface="Perpetua" charset="0"/>
                <a:cs typeface="Perpetua" charset="0"/>
              </a:rPr>
              <a:t>tinidazole</a:t>
            </a:r>
            <a:r>
              <a:rPr lang="en-US" sz="2200" dirty="0" smtClean="0">
                <a:latin typeface="Perpetua" charset="0"/>
                <a:ea typeface="Perpetua" charset="0"/>
                <a:cs typeface="Perpetua" charset="0"/>
              </a:rPr>
              <a:t> + </a:t>
            </a:r>
            <a:r>
              <a:rPr lang="en-US" sz="2200" i="1" dirty="0" smtClean="0">
                <a:latin typeface="Perpetua" charset="0"/>
                <a:ea typeface="Perpetua" charset="0"/>
                <a:cs typeface="Perpetua" charset="0"/>
              </a:rPr>
              <a:t>L. </a:t>
            </a:r>
            <a:r>
              <a:rPr lang="en-US" sz="2200" i="1" dirty="0" err="1" smtClean="0">
                <a:latin typeface="Perpetua" charset="0"/>
                <a:ea typeface="Perpetua" charset="0"/>
                <a:cs typeface="Perpetua" charset="0"/>
              </a:rPr>
              <a:t>rhamnosus</a:t>
            </a:r>
            <a:r>
              <a:rPr lang="en-US" sz="2200" dirty="0" smtClean="0">
                <a:latin typeface="Perpetua" charset="0"/>
                <a:ea typeface="Perpetua" charset="0"/>
                <a:cs typeface="Perpetua" charset="0"/>
              </a:rPr>
              <a:t> GR1</a:t>
            </a:r>
            <a:r>
              <a:rPr lang="en-US" sz="2200" i="1" dirty="0" smtClean="0">
                <a:latin typeface="Perpetua" charset="0"/>
                <a:ea typeface="Perpetua" charset="0"/>
                <a:cs typeface="Perpetua" charset="0"/>
              </a:rPr>
              <a:t>, L. </a:t>
            </a:r>
            <a:r>
              <a:rPr lang="en-US" sz="2200" i="1" dirty="0" err="1" smtClean="0">
                <a:latin typeface="Perpetua" charset="0"/>
                <a:ea typeface="Perpetua" charset="0"/>
                <a:cs typeface="Perpetua" charset="0"/>
              </a:rPr>
              <a:t>reuteri</a:t>
            </a:r>
            <a:r>
              <a:rPr lang="en-US" sz="2200" i="1" dirty="0" smtClean="0">
                <a:latin typeface="Perpetua" charset="0"/>
                <a:ea typeface="Perpetua" charset="0"/>
                <a:cs typeface="Perpetua" charset="0"/>
              </a:rPr>
              <a:t> </a:t>
            </a:r>
            <a:r>
              <a:rPr lang="en-US" sz="2200" dirty="0" smtClean="0">
                <a:latin typeface="Perpetua" charset="0"/>
                <a:ea typeface="Perpetua" charset="0"/>
                <a:cs typeface="Perpetua" charset="0"/>
              </a:rPr>
              <a:t>RC14</a:t>
            </a:r>
          </a:p>
        </p:txBody>
      </p:sp>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6361719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magic bacterium in BV?</a:t>
            </a:r>
            <a:endParaRPr lang="en-US" dirty="0"/>
          </a:p>
        </p:txBody>
      </p:sp>
      <p:pic>
        <p:nvPicPr>
          <p:cNvPr id="7" name="Content Placeholder 6"/>
          <p:cNvPicPr>
            <a:picLocks noGrp="1" noChangeAspect="1"/>
          </p:cNvPicPr>
          <p:nvPr>
            <p:ph sz="quarter" idx="1"/>
          </p:nvPr>
        </p:nvPicPr>
        <p:blipFill>
          <a:blip r:embed="rId2"/>
          <a:srcRect t="-28951" b="-28951"/>
          <a:stretch>
            <a:fillRect/>
          </a:stretch>
        </p:blipFill>
        <p:spPr>
          <a:xfrm>
            <a:off x="314074" y="983129"/>
            <a:ext cx="5788106" cy="3394102"/>
          </a:xfrm>
        </p:spPr>
      </p:pic>
      <p:sp>
        <p:nvSpPr>
          <p:cNvPr id="8" name="TextBox 7"/>
          <p:cNvSpPr txBox="1"/>
          <p:nvPr/>
        </p:nvSpPr>
        <p:spPr>
          <a:xfrm>
            <a:off x="3148211" y="3947776"/>
            <a:ext cx="5647863" cy="1446550"/>
          </a:xfrm>
          <a:prstGeom prst="rect">
            <a:avLst/>
          </a:prstGeom>
          <a:noFill/>
        </p:spPr>
        <p:txBody>
          <a:bodyPr wrap="square" rtlCol="0">
            <a:spAutoFit/>
          </a:bodyPr>
          <a:lstStyle/>
          <a:p>
            <a:pPr marL="342900" indent="-342900">
              <a:buFont typeface="Arial" charset="0"/>
              <a:buChar char="•"/>
            </a:pPr>
            <a:r>
              <a:rPr lang="en-US" sz="2200" dirty="0" smtClean="0">
                <a:latin typeface="Perpetua" charset="0"/>
                <a:ea typeface="Perpetua" charset="0"/>
                <a:cs typeface="Perpetua" charset="0"/>
              </a:rPr>
              <a:t>62 women with BV in two treatment arms</a:t>
            </a:r>
          </a:p>
          <a:p>
            <a:pPr marL="342900" indent="-342900">
              <a:buFont typeface="Arial" charset="0"/>
              <a:buChar char="•"/>
            </a:pPr>
            <a:r>
              <a:rPr lang="en-US" sz="2200" dirty="0" smtClean="0">
                <a:latin typeface="Perpetua" charset="0"/>
                <a:ea typeface="Perpetua" charset="0"/>
                <a:cs typeface="Perpetua" charset="0"/>
              </a:rPr>
              <a:t> Standard therapy: </a:t>
            </a:r>
            <a:r>
              <a:rPr lang="en-US" sz="2200" dirty="0" err="1" smtClean="0">
                <a:latin typeface="Perpetua" charset="0"/>
                <a:ea typeface="Perpetua" charset="0"/>
                <a:cs typeface="Perpetua" charset="0"/>
              </a:rPr>
              <a:t>tinidazole</a:t>
            </a:r>
            <a:r>
              <a:rPr lang="en-US" sz="2200" dirty="0" smtClean="0">
                <a:latin typeface="Perpetua" charset="0"/>
                <a:ea typeface="Perpetua" charset="0"/>
                <a:cs typeface="Perpetua" charset="0"/>
              </a:rPr>
              <a:t> + placebo</a:t>
            </a:r>
          </a:p>
          <a:p>
            <a:pPr marL="342900" indent="-342900">
              <a:buFont typeface="Arial" charset="0"/>
              <a:buChar char="•"/>
            </a:pPr>
            <a:r>
              <a:rPr lang="en-US" sz="2200" dirty="0" smtClean="0">
                <a:latin typeface="Perpetua" charset="0"/>
                <a:ea typeface="Perpetua" charset="0"/>
                <a:cs typeface="Perpetua" charset="0"/>
              </a:rPr>
              <a:t>Probiotic therapy: </a:t>
            </a:r>
            <a:r>
              <a:rPr lang="en-US" sz="2200" dirty="0" err="1" smtClean="0">
                <a:latin typeface="Perpetua" charset="0"/>
                <a:ea typeface="Perpetua" charset="0"/>
                <a:cs typeface="Perpetua" charset="0"/>
              </a:rPr>
              <a:t>tinidazole</a:t>
            </a:r>
            <a:r>
              <a:rPr lang="en-US" sz="2200" dirty="0" smtClean="0">
                <a:latin typeface="Perpetua" charset="0"/>
                <a:ea typeface="Perpetua" charset="0"/>
                <a:cs typeface="Perpetua" charset="0"/>
              </a:rPr>
              <a:t> + </a:t>
            </a:r>
            <a:r>
              <a:rPr lang="en-US" sz="2200" i="1" dirty="0" smtClean="0">
                <a:latin typeface="Perpetua" charset="0"/>
                <a:ea typeface="Perpetua" charset="0"/>
                <a:cs typeface="Perpetua" charset="0"/>
              </a:rPr>
              <a:t>L. </a:t>
            </a:r>
            <a:r>
              <a:rPr lang="en-US" sz="2200" i="1" dirty="0" err="1" smtClean="0">
                <a:latin typeface="Perpetua" charset="0"/>
                <a:ea typeface="Perpetua" charset="0"/>
                <a:cs typeface="Perpetua" charset="0"/>
              </a:rPr>
              <a:t>rhamnosus</a:t>
            </a:r>
            <a:r>
              <a:rPr lang="en-US" sz="2200" dirty="0" smtClean="0">
                <a:latin typeface="Perpetua" charset="0"/>
                <a:ea typeface="Perpetua" charset="0"/>
                <a:cs typeface="Perpetua" charset="0"/>
              </a:rPr>
              <a:t> GR1</a:t>
            </a:r>
            <a:r>
              <a:rPr lang="en-US" sz="2200" i="1" dirty="0" smtClean="0">
                <a:latin typeface="Perpetua" charset="0"/>
                <a:ea typeface="Perpetua" charset="0"/>
                <a:cs typeface="Perpetua" charset="0"/>
              </a:rPr>
              <a:t>, L. </a:t>
            </a:r>
            <a:r>
              <a:rPr lang="en-US" sz="2200" i="1" dirty="0" err="1" smtClean="0">
                <a:latin typeface="Perpetua" charset="0"/>
                <a:ea typeface="Perpetua" charset="0"/>
                <a:cs typeface="Perpetua" charset="0"/>
              </a:rPr>
              <a:t>reuteri</a:t>
            </a:r>
            <a:r>
              <a:rPr lang="en-US" sz="2200" i="1" dirty="0" smtClean="0">
                <a:latin typeface="Perpetua" charset="0"/>
                <a:ea typeface="Perpetua" charset="0"/>
                <a:cs typeface="Perpetua" charset="0"/>
              </a:rPr>
              <a:t> </a:t>
            </a:r>
            <a:r>
              <a:rPr lang="en-US" sz="2200" dirty="0" smtClean="0">
                <a:latin typeface="Perpetua" charset="0"/>
                <a:ea typeface="Perpetua" charset="0"/>
                <a:cs typeface="Perpetua" charset="0"/>
              </a:rPr>
              <a:t>RC14</a:t>
            </a:r>
          </a:p>
        </p:txBody>
      </p:sp>
      <p:sp>
        <p:nvSpPr>
          <p:cNvPr id="9" name="TextBox 8"/>
          <p:cNvSpPr txBox="1"/>
          <p:nvPr/>
        </p:nvSpPr>
        <p:spPr>
          <a:xfrm>
            <a:off x="5388818" y="1016803"/>
            <a:ext cx="3407256" cy="954107"/>
          </a:xfrm>
          <a:prstGeom prst="rect">
            <a:avLst/>
          </a:prstGeom>
          <a:noFill/>
        </p:spPr>
        <p:txBody>
          <a:bodyPr wrap="square" rtlCol="0">
            <a:spAutoFit/>
          </a:bodyPr>
          <a:lstStyle/>
          <a:p>
            <a:pPr algn="ctr"/>
            <a:r>
              <a:rPr lang="en-US" sz="3200" b="1" dirty="0" smtClean="0">
                <a:latin typeface="Perpetua" charset="0"/>
                <a:ea typeface="Perpetua" charset="0"/>
                <a:cs typeface="Perpetua" charset="0"/>
              </a:rPr>
              <a:t>Hypothesis</a:t>
            </a:r>
          </a:p>
          <a:p>
            <a:pPr algn="ctr"/>
            <a:r>
              <a:rPr lang="en-US" sz="2400" dirty="0" smtClean="0">
                <a:latin typeface="Perpetua" charset="0"/>
                <a:ea typeface="Perpetua" charset="0"/>
                <a:cs typeface="Perpetua" charset="0"/>
              </a:rPr>
              <a:t>GR1, RC14 would colonize</a:t>
            </a:r>
          </a:p>
        </p:txBody>
      </p:sp>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9478311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alphaModFix amt="10000"/>
          </a:blip>
          <a:stretch>
            <a:fillRect/>
          </a:stretch>
        </p:blipFill>
        <p:spPr>
          <a:xfrm>
            <a:off x="-1" y="13510"/>
            <a:ext cx="9144000" cy="6857999"/>
          </a:xfrm>
          <a:prstGeom prst="rect">
            <a:avLst/>
          </a:prstGeom>
        </p:spPr>
      </p:pic>
      <p:sp>
        <p:nvSpPr>
          <p:cNvPr id="2" name="Title 1"/>
          <p:cNvSpPr>
            <a:spLocks noGrp="1"/>
          </p:cNvSpPr>
          <p:nvPr>
            <p:ph type="title"/>
          </p:nvPr>
        </p:nvSpPr>
        <p:spPr/>
        <p:txBody>
          <a:bodyPr/>
          <a:lstStyle/>
          <a:p>
            <a:pPr algn="l"/>
            <a:r>
              <a:rPr lang="en-US" b="1" dirty="0" smtClean="0"/>
              <a:t>The ecosystem changes with BV treatment</a:t>
            </a:r>
            <a:endParaRPr lang="en-US" b="1" dirty="0"/>
          </a:p>
        </p:txBody>
      </p:sp>
      <p:pic>
        <p:nvPicPr>
          <p:cNvPr id="11" name="Content Placeholder 10"/>
          <p:cNvPicPr>
            <a:picLocks noGrp="1" noChangeAspect="1"/>
          </p:cNvPicPr>
          <p:nvPr>
            <p:ph sz="quarter" idx="1"/>
          </p:nvPr>
        </p:nvPicPr>
        <p:blipFill>
          <a:blip r:embed="rId3"/>
          <a:srcRect t="-2217" b="-2217"/>
          <a:stretch>
            <a:fillRect/>
          </a:stretch>
        </p:blipFill>
        <p:spPr>
          <a:xfrm>
            <a:off x="314074" y="983129"/>
            <a:ext cx="8414567" cy="4934239"/>
          </a:xfrm>
        </p:spPr>
      </p:pic>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24894390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alphaModFix amt="10000"/>
          </a:blip>
          <a:stretch>
            <a:fillRect/>
          </a:stretch>
        </p:blipFill>
        <p:spPr>
          <a:xfrm>
            <a:off x="-1" y="13510"/>
            <a:ext cx="9144000" cy="6857999"/>
          </a:xfrm>
          <a:prstGeom prst="rect">
            <a:avLst/>
          </a:prstGeom>
        </p:spPr>
      </p:pic>
      <p:sp>
        <p:nvSpPr>
          <p:cNvPr id="2" name="Title 1"/>
          <p:cNvSpPr>
            <a:spLocks noGrp="1"/>
          </p:cNvSpPr>
          <p:nvPr>
            <p:ph type="title"/>
          </p:nvPr>
        </p:nvSpPr>
        <p:spPr/>
        <p:txBody>
          <a:bodyPr/>
          <a:lstStyle/>
          <a:p>
            <a:pPr algn="l"/>
            <a:r>
              <a:rPr lang="en-US" b="1" dirty="0" smtClean="0"/>
              <a:t>The ecosystem changes with BV treatment</a:t>
            </a:r>
            <a:endParaRPr lang="en-US" b="1" dirty="0"/>
          </a:p>
        </p:txBody>
      </p:sp>
      <p:pic>
        <p:nvPicPr>
          <p:cNvPr id="11" name="Content Placeholder 10"/>
          <p:cNvPicPr>
            <a:picLocks noGrp="1" noChangeAspect="1"/>
          </p:cNvPicPr>
          <p:nvPr>
            <p:ph sz="quarter" idx="1"/>
          </p:nvPr>
        </p:nvPicPr>
        <p:blipFill>
          <a:blip r:embed="rId3"/>
          <a:srcRect t="-2217" b="-2217"/>
          <a:stretch>
            <a:fillRect/>
          </a:stretch>
        </p:blipFill>
        <p:spPr>
          <a:xfrm>
            <a:off x="314074" y="983129"/>
            <a:ext cx="8414567" cy="4934239"/>
          </a:xfrm>
        </p:spPr>
      </p:pic>
      <p:sp>
        <p:nvSpPr>
          <p:cNvPr id="3" name="TextBox 2"/>
          <p:cNvSpPr txBox="1"/>
          <p:nvPr/>
        </p:nvSpPr>
        <p:spPr>
          <a:xfrm>
            <a:off x="486419" y="690741"/>
            <a:ext cx="3031599" cy="584776"/>
          </a:xfrm>
          <a:prstGeom prst="rect">
            <a:avLst/>
          </a:prstGeom>
          <a:noFill/>
        </p:spPr>
        <p:txBody>
          <a:bodyPr wrap="none" rtlCol="0">
            <a:spAutoFit/>
          </a:bodyPr>
          <a:lstStyle/>
          <a:p>
            <a:r>
              <a:rPr lang="en-US" sz="3200" b="1" dirty="0" smtClean="0">
                <a:latin typeface="Perpetua" charset="0"/>
                <a:ea typeface="Perpetua" charset="0"/>
                <a:cs typeface="Perpetua" charset="0"/>
              </a:rPr>
              <a:t>Effect is indirect</a:t>
            </a:r>
          </a:p>
        </p:txBody>
      </p:sp>
      <p:sp>
        <p:nvSpPr>
          <p:cNvPr id="4" name="Footer Placeholder 3"/>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260497881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the ecosystem</a:t>
            </a:r>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One organism is rarely the cause, or the cure</a:t>
            </a:r>
          </a:p>
          <a:p>
            <a:pPr lvl="1"/>
            <a:r>
              <a:rPr lang="en-US" i="1" dirty="0" smtClean="0"/>
              <a:t>C. </a:t>
            </a:r>
            <a:r>
              <a:rPr lang="en-US" i="1" dirty="0" err="1" smtClean="0"/>
              <a:t>difficile</a:t>
            </a:r>
            <a:r>
              <a:rPr lang="en-US" i="1" dirty="0" smtClean="0"/>
              <a:t> </a:t>
            </a:r>
            <a:r>
              <a:rPr lang="en-US" dirty="0" smtClean="0"/>
              <a:t>can be a model citizen or a brat (Necessary)</a:t>
            </a:r>
          </a:p>
          <a:p>
            <a:pPr lvl="1"/>
            <a:r>
              <a:rPr lang="en-US" dirty="0" smtClean="0"/>
              <a:t>One </a:t>
            </a:r>
            <a:r>
              <a:rPr lang="en-US" i="1" dirty="0" smtClean="0"/>
              <a:t>Lactobacillus</a:t>
            </a:r>
            <a:r>
              <a:rPr lang="en-US" dirty="0" smtClean="0"/>
              <a:t> sp. can modulate something to allow other species to re-colonize in the vagina (Sufficient)</a:t>
            </a:r>
          </a:p>
          <a:p>
            <a:pPr lvl="1"/>
            <a:endParaRPr lang="en-US" dirty="0"/>
          </a:p>
          <a:p>
            <a:r>
              <a:rPr lang="en-US" dirty="0" smtClean="0"/>
              <a:t>So we must start to look at the entire ecosystem as a unit</a:t>
            </a:r>
          </a:p>
          <a:p>
            <a:pPr lvl="1"/>
            <a:r>
              <a:rPr lang="en-US" dirty="0" smtClean="0"/>
              <a:t>What are the organisms doing?</a:t>
            </a:r>
          </a:p>
          <a:p>
            <a:pPr lvl="1"/>
            <a:r>
              <a:rPr lang="en-US" dirty="0" smtClean="0"/>
              <a:t>How are they interacting with the host?</a:t>
            </a:r>
            <a:endParaRPr lang="en-US" dirty="0"/>
          </a:p>
        </p:txBody>
      </p:sp>
      <p:sp>
        <p:nvSpPr>
          <p:cNvPr id="4" name="Footer Placeholder 3"/>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35095329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normAutofit/>
          </a:bodyPr>
          <a:lstStyle/>
          <a:p>
            <a:pPr algn="l"/>
            <a:r>
              <a:rPr lang="en-US" sz="2800" b="1" dirty="0" smtClean="0"/>
              <a:t>The </a:t>
            </a:r>
            <a:r>
              <a:rPr lang="en-US" sz="2800" b="1" dirty="0" err="1" smtClean="0"/>
              <a:t>microbiome</a:t>
            </a:r>
            <a:endParaRPr lang="en-US" sz="2800" b="1" dirty="0"/>
          </a:p>
        </p:txBody>
      </p:sp>
      <p:pic>
        <p:nvPicPr>
          <p:cNvPr id="4" name="Content Placeholder 3"/>
          <p:cNvPicPr>
            <a:picLocks noGrp="1" noChangeAspect="1"/>
          </p:cNvPicPr>
          <p:nvPr>
            <p:ph idx="1"/>
          </p:nvPr>
        </p:nvPicPr>
        <p:blipFill rotWithShape="1">
          <a:blip r:embed="rId3"/>
          <a:srcRect t="24270" b="24270"/>
          <a:stretch/>
        </p:blipFill>
        <p:spPr/>
      </p:pic>
      <p:pic>
        <p:nvPicPr>
          <p:cNvPr id="5" name="Picture 4"/>
          <p:cNvPicPr>
            <a:picLocks noChangeAspect="1"/>
          </p:cNvPicPr>
          <p:nvPr/>
        </p:nvPicPr>
        <p:blipFill>
          <a:blip r:embed="rId4"/>
          <a:stretch>
            <a:fillRect/>
          </a:stretch>
        </p:blipFill>
        <p:spPr>
          <a:xfrm>
            <a:off x="516434" y="1417638"/>
            <a:ext cx="1906178" cy="1362917"/>
          </a:xfrm>
          <a:prstGeom prst="rect">
            <a:avLst/>
          </a:prstGeom>
        </p:spPr>
      </p:pic>
      <p:pic>
        <p:nvPicPr>
          <p:cNvPr id="6" name="Picture 5"/>
          <p:cNvPicPr>
            <a:picLocks noChangeAspect="1"/>
          </p:cNvPicPr>
          <p:nvPr/>
        </p:nvPicPr>
        <p:blipFill>
          <a:blip r:embed="rId5"/>
          <a:stretch>
            <a:fillRect/>
          </a:stretch>
        </p:blipFill>
        <p:spPr>
          <a:xfrm>
            <a:off x="5549375" y="1444589"/>
            <a:ext cx="3557470" cy="2113730"/>
          </a:xfrm>
          <a:prstGeom prst="rect">
            <a:avLst/>
          </a:prstGeom>
        </p:spPr>
      </p:pic>
      <p:pic>
        <p:nvPicPr>
          <p:cNvPr id="8" name="Picture 7"/>
          <p:cNvPicPr>
            <a:picLocks noChangeAspect="1"/>
          </p:cNvPicPr>
          <p:nvPr/>
        </p:nvPicPr>
        <p:blipFill>
          <a:blip r:embed="rId6"/>
          <a:stretch>
            <a:fillRect/>
          </a:stretch>
        </p:blipFill>
        <p:spPr>
          <a:xfrm>
            <a:off x="0" y="3287572"/>
            <a:ext cx="4173510" cy="3547484"/>
          </a:xfrm>
          <a:prstGeom prst="rect">
            <a:avLst/>
          </a:prstGeom>
        </p:spPr>
      </p:pic>
      <p:pic>
        <p:nvPicPr>
          <p:cNvPr id="9" name="Picture 8"/>
          <p:cNvPicPr>
            <a:picLocks noChangeAspect="1"/>
          </p:cNvPicPr>
          <p:nvPr/>
        </p:nvPicPr>
        <p:blipFill>
          <a:blip r:embed="rId7"/>
          <a:stretch>
            <a:fillRect/>
          </a:stretch>
        </p:blipFill>
        <p:spPr>
          <a:xfrm>
            <a:off x="6691930" y="5092418"/>
            <a:ext cx="2452069" cy="1765581"/>
          </a:xfrm>
          <a:prstGeom prst="rect">
            <a:avLst/>
          </a:prstGeom>
        </p:spPr>
      </p:pic>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305346562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alphaModFix amt="10000"/>
          </a:blip>
          <a:stretch>
            <a:fillRect/>
          </a:stretch>
        </p:blipFill>
        <p:spPr>
          <a:xfrm>
            <a:off x="-1" y="23516"/>
            <a:ext cx="9144000" cy="6857999"/>
          </a:xfrm>
          <a:prstGeom prst="rect">
            <a:avLst/>
          </a:prstGeom>
        </p:spPr>
      </p:pic>
      <p:sp>
        <p:nvSpPr>
          <p:cNvPr id="2" name="Title 1"/>
          <p:cNvSpPr>
            <a:spLocks noGrp="1"/>
          </p:cNvSpPr>
          <p:nvPr>
            <p:ph type="title"/>
          </p:nvPr>
        </p:nvSpPr>
        <p:spPr/>
        <p:txBody>
          <a:bodyPr/>
          <a:lstStyle/>
          <a:p>
            <a:r>
              <a:rPr lang="en-US" dirty="0" smtClean="0"/>
              <a:t>The role of microbes and the “meta-organism”</a:t>
            </a:r>
            <a:endParaRPr lang="en-US" dirty="0"/>
          </a:p>
        </p:txBody>
      </p:sp>
      <p:sp>
        <p:nvSpPr>
          <p:cNvPr id="4" name="Rounded Rectangle 25"/>
          <p:cNvSpPr>
            <a:spLocks noChangeArrowheads="1"/>
          </p:cNvSpPr>
          <p:nvPr/>
        </p:nvSpPr>
        <p:spPr bwMode="auto">
          <a:xfrm>
            <a:off x="3579813" y="1101785"/>
            <a:ext cx="2655887" cy="1754187"/>
          </a:xfrm>
          <a:prstGeom prst="roundRect">
            <a:avLst>
              <a:gd name="adj" fmla="val 12222"/>
            </a:avLst>
          </a:prstGeom>
          <a:solidFill>
            <a:srgbClr val="D34817">
              <a:alpha val="14902"/>
            </a:srgbClr>
          </a:solidFill>
          <a:ln w="19050">
            <a:solidFill>
              <a:srgbClr val="D34817"/>
            </a:solidFill>
            <a:round/>
            <a:headEnd/>
            <a:tailEnd/>
          </a:ln>
        </p:spPr>
        <p:txBody>
          <a:bodyPr lIns="91217" tIns="45609" rIns="91217" bIns="45609"/>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solidFill>
                <a:srgbClr val="000000"/>
              </a:solidFill>
              <a:latin typeface="Perpetua" charset="0"/>
            </a:endParaRPr>
          </a:p>
        </p:txBody>
      </p:sp>
      <p:grpSp>
        <p:nvGrpSpPr>
          <p:cNvPr id="6" name="Group 67"/>
          <p:cNvGrpSpPr>
            <a:grpSpLocks/>
          </p:cNvGrpSpPr>
          <p:nvPr/>
        </p:nvGrpSpPr>
        <p:grpSpPr bwMode="auto">
          <a:xfrm>
            <a:off x="1943100" y="5689660"/>
            <a:ext cx="6675438" cy="379412"/>
            <a:chOff x="2137248" y="5873208"/>
            <a:chExt cx="7342196" cy="430606"/>
          </a:xfrm>
        </p:grpSpPr>
        <p:sp>
          <p:nvSpPr>
            <p:cNvPr id="7" name="TextBox 16"/>
            <p:cNvSpPr txBox="1">
              <a:spLocks noChangeArrowheads="1"/>
            </p:cNvSpPr>
            <p:nvPr/>
          </p:nvSpPr>
          <p:spPr bwMode="auto">
            <a:xfrm>
              <a:off x="2137248" y="5873208"/>
              <a:ext cx="804174"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DNA</a:t>
              </a:r>
            </a:p>
          </p:txBody>
        </p:sp>
        <p:sp>
          <p:nvSpPr>
            <p:cNvPr id="8" name="TextBox 17"/>
            <p:cNvSpPr txBox="1">
              <a:spLocks noChangeArrowheads="1"/>
            </p:cNvSpPr>
            <p:nvPr/>
          </p:nvSpPr>
          <p:spPr bwMode="auto">
            <a:xfrm>
              <a:off x="3962872" y="5873214"/>
              <a:ext cx="959331"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mRNA</a:t>
              </a:r>
            </a:p>
          </p:txBody>
        </p:sp>
        <p:sp>
          <p:nvSpPr>
            <p:cNvPr id="9" name="TextBox 18"/>
            <p:cNvSpPr txBox="1">
              <a:spLocks noChangeArrowheads="1"/>
            </p:cNvSpPr>
            <p:nvPr/>
          </p:nvSpPr>
          <p:spPr bwMode="auto">
            <a:xfrm>
              <a:off x="6120285" y="5873210"/>
              <a:ext cx="1076057"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Proteins</a:t>
              </a:r>
            </a:p>
          </p:txBody>
        </p:sp>
        <p:sp>
          <p:nvSpPr>
            <p:cNvPr id="10" name="TextBox 19"/>
            <p:cNvSpPr txBox="1">
              <a:spLocks noChangeArrowheads="1"/>
            </p:cNvSpPr>
            <p:nvPr/>
          </p:nvSpPr>
          <p:spPr bwMode="auto">
            <a:xfrm>
              <a:off x="8058623" y="5873212"/>
              <a:ext cx="1420821" cy="4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Metabolites</a:t>
              </a:r>
            </a:p>
          </p:txBody>
        </p:sp>
      </p:grpSp>
      <p:grpSp>
        <p:nvGrpSpPr>
          <p:cNvPr id="11" name="Group 66"/>
          <p:cNvGrpSpPr>
            <a:grpSpLocks/>
          </p:cNvGrpSpPr>
          <p:nvPr/>
        </p:nvGrpSpPr>
        <p:grpSpPr bwMode="auto">
          <a:xfrm>
            <a:off x="1563688" y="3983094"/>
            <a:ext cx="7143750" cy="379692"/>
            <a:chOff x="1827436" y="3939614"/>
            <a:chExt cx="7857591" cy="430931"/>
          </a:xfrm>
        </p:grpSpPr>
        <p:sp>
          <p:nvSpPr>
            <p:cNvPr id="12" name="TextBox 15"/>
            <p:cNvSpPr txBox="1">
              <a:spLocks noChangeArrowheads="1"/>
            </p:cNvSpPr>
            <p:nvPr/>
          </p:nvSpPr>
          <p:spPr bwMode="auto">
            <a:xfrm>
              <a:off x="1827436" y="3939634"/>
              <a:ext cx="1695949" cy="43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err="1" smtClean="0">
                  <a:solidFill>
                    <a:srgbClr val="D34817"/>
                  </a:solidFill>
                  <a:latin typeface="Gill Sans MT" charset="0"/>
                </a:rPr>
                <a:t>Metagenomics</a:t>
              </a:r>
              <a:endParaRPr lang="en-US" altLang="en-US" sz="1800" dirty="0">
                <a:solidFill>
                  <a:srgbClr val="D34817"/>
                </a:solidFill>
                <a:latin typeface="Gill Sans MT" charset="0"/>
              </a:endParaRPr>
            </a:p>
          </p:txBody>
        </p:sp>
        <p:sp>
          <p:nvSpPr>
            <p:cNvPr id="13" name="TextBox 20"/>
            <p:cNvSpPr txBox="1">
              <a:spLocks noChangeArrowheads="1"/>
            </p:cNvSpPr>
            <p:nvPr/>
          </p:nvSpPr>
          <p:spPr bwMode="auto">
            <a:xfrm>
              <a:off x="3681462" y="3939622"/>
              <a:ext cx="2336026" cy="43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err="1" smtClean="0">
                  <a:solidFill>
                    <a:srgbClr val="D34817"/>
                  </a:solidFill>
                  <a:latin typeface="Gill Sans MT" charset="0"/>
                </a:rPr>
                <a:t>Metatranscriptomics</a:t>
              </a:r>
              <a:endParaRPr lang="en-US" altLang="en-US" sz="1800" dirty="0">
                <a:solidFill>
                  <a:srgbClr val="D34817"/>
                </a:solidFill>
                <a:latin typeface="Gill Sans MT" charset="0"/>
              </a:endParaRPr>
            </a:p>
          </p:txBody>
        </p:sp>
        <p:sp>
          <p:nvSpPr>
            <p:cNvPr id="14" name="TextBox 21"/>
            <p:cNvSpPr txBox="1">
              <a:spLocks noChangeArrowheads="1"/>
            </p:cNvSpPr>
            <p:nvPr/>
          </p:nvSpPr>
          <p:spPr bwMode="auto">
            <a:xfrm>
              <a:off x="6029376" y="3939619"/>
              <a:ext cx="1396197" cy="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rgbClr val="D34817"/>
                  </a:solidFill>
                  <a:latin typeface="Gill Sans MT" charset="0"/>
                </a:rPr>
                <a:t>Proteomics</a:t>
              </a:r>
            </a:p>
          </p:txBody>
        </p:sp>
        <p:sp>
          <p:nvSpPr>
            <p:cNvPr id="15" name="TextBox 22"/>
            <p:cNvSpPr txBox="1">
              <a:spLocks noChangeArrowheads="1"/>
            </p:cNvSpPr>
            <p:nvPr/>
          </p:nvSpPr>
          <p:spPr bwMode="auto">
            <a:xfrm>
              <a:off x="8023275" y="3939614"/>
              <a:ext cx="1661752" cy="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681" tIns="50841" rIns="101681" bIns="50841">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D34817"/>
                  </a:solidFill>
                  <a:latin typeface="Gill Sans MT" charset="0"/>
                </a:rPr>
                <a:t>Metabolomics</a:t>
              </a:r>
            </a:p>
          </p:txBody>
        </p:sp>
      </p:grpSp>
      <p:sp>
        <p:nvSpPr>
          <p:cNvPr id="16" name="Right Arrow 15"/>
          <p:cNvSpPr/>
          <p:nvPr/>
        </p:nvSpPr>
        <p:spPr>
          <a:xfrm>
            <a:off x="2884488" y="4795897"/>
            <a:ext cx="361950"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pic>
        <p:nvPicPr>
          <p:cNvPr id="17" name="Picture 25" descr="DNA_RNA.jpg"/>
          <p:cNvPicPr>
            <a:picLocks noChangeAspect="1"/>
          </p:cNvPicPr>
          <p:nvPr/>
        </p:nvPicPr>
        <p:blipFill>
          <a:blip r:embed="rId4">
            <a:extLst>
              <a:ext uri="{28A0092B-C50C-407E-A947-70E740481C1C}">
                <a14:useLocalDpi xmlns:a14="http://schemas.microsoft.com/office/drawing/2010/main" val="0"/>
              </a:ext>
            </a:extLst>
          </a:blip>
          <a:srcRect l="52463" t="43950" r="27724" b="16206"/>
          <a:stretch>
            <a:fillRect/>
          </a:stretch>
        </p:blipFill>
        <p:spPr bwMode="auto">
          <a:xfrm rot="5400000">
            <a:off x="3644106" y="4334729"/>
            <a:ext cx="523875"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6" descr="3pgk.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99063" y="4451410"/>
            <a:ext cx="129222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p:cNvGrpSpPr>
            <a:grpSpLocks/>
          </p:cNvGrpSpPr>
          <p:nvPr/>
        </p:nvGrpSpPr>
        <p:grpSpPr bwMode="auto">
          <a:xfrm>
            <a:off x="249238" y="4418072"/>
            <a:ext cx="2520950" cy="1439863"/>
            <a:chOff x="0" y="3581400"/>
            <a:chExt cx="4394200" cy="2069975"/>
          </a:xfrm>
        </p:grpSpPr>
        <p:pic>
          <p:nvPicPr>
            <p:cNvPr id="20" name="Picture 3" descr="screen-capture-5.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4648200"/>
              <a:ext cx="2514286" cy="100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886200"/>
              <a:ext cx="16510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p:nvPr/>
          </p:nvSpPr>
          <p:spPr>
            <a:xfrm>
              <a:off x="1544058" y="4772719"/>
              <a:ext cx="340356" cy="374284"/>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defTabSz="456085" fontAlgn="auto">
                <a:spcBef>
                  <a:spcPts val="0"/>
                </a:spcBef>
                <a:spcAft>
                  <a:spcPts val="0"/>
                </a:spcAft>
                <a:defRPr/>
              </a:pPr>
              <a:endParaRPr lang="en-US" dirty="0">
                <a:solidFill>
                  <a:srgbClr val="FFFFFF"/>
                </a:solidFill>
                <a:ea typeface="Arial" charset="0"/>
                <a:cs typeface="Arial" charset="0"/>
              </a:endParaRPr>
            </a:p>
          </p:txBody>
        </p:sp>
        <p:sp>
          <p:nvSpPr>
            <p:cNvPr id="23" name="Oval 22"/>
            <p:cNvSpPr/>
            <p:nvPr/>
          </p:nvSpPr>
          <p:spPr>
            <a:xfrm>
              <a:off x="2515319" y="3581400"/>
              <a:ext cx="1878881" cy="156560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defTabSz="456085" fontAlgn="auto">
                <a:spcBef>
                  <a:spcPts val="0"/>
                </a:spcBef>
                <a:spcAft>
                  <a:spcPts val="0"/>
                </a:spcAft>
                <a:defRPr/>
              </a:pPr>
              <a:endParaRPr lang="en-US" dirty="0">
                <a:solidFill>
                  <a:srgbClr val="FFFFFF"/>
                </a:solidFill>
                <a:ea typeface="Arial" charset="0"/>
                <a:cs typeface="Arial" charset="0"/>
              </a:endParaRPr>
            </a:p>
          </p:txBody>
        </p:sp>
        <p:cxnSp>
          <p:nvCxnSpPr>
            <p:cNvPr id="24" name="Straight Connector 23"/>
            <p:cNvCxnSpPr/>
            <p:nvPr/>
          </p:nvCxnSpPr>
          <p:spPr>
            <a:xfrm rot="5400000" flipH="1" flipV="1">
              <a:off x="1678479" y="3713940"/>
              <a:ext cx="1017870" cy="120923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16200000" flipH="1">
              <a:off x="2583357" y="4276499"/>
              <a:ext cx="2283" cy="17432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6" name="Picture 40" descr="Clopidogrel_active_metabolite.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72313" y="4321235"/>
            <a:ext cx="169703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p:cNvSpPr txBox="1">
            <a:spLocks noChangeArrowheads="1"/>
          </p:cNvSpPr>
          <p:nvPr/>
        </p:nvSpPr>
        <p:spPr bwMode="auto">
          <a:xfrm>
            <a:off x="2974975" y="3197285"/>
            <a:ext cx="2825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solidFill>
                  <a:srgbClr val="000000"/>
                </a:solidFill>
                <a:latin typeface="Gill Sans MT" charset="0"/>
              </a:rPr>
              <a:t>High-throughput sequencing</a:t>
            </a:r>
          </a:p>
        </p:txBody>
      </p:sp>
      <p:sp>
        <p:nvSpPr>
          <p:cNvPr id="28" name="TextBox 16"/>
          <p:cNvSpPr txBox="1">
            <a:spLocks noChangeArrowheads="1"/>
          </p:cNvSpPr>
          <p:nvPr/>
        </p:nvSpPr>
        <p:spPr bwMode="auto">
          <a:xfrm>
            <a:off x="6272242" y="1446298"/>
            <a:ext cx="1709708" cy="92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dirty="0" smtClean="0">
                <a:solidFill>
                  <a:srgbClr val="D34817"/>
                </a:solidFill>
                <a:latin typeface="Gill Sans MT" charset="0"/>
              </a:rPr>
              <a:t>Targeted amplicon </a:t>
            </a:r>
            <a:r>
              <a:rPr lang="en-US" altLang="en-US" sz="1800" dirty="0" err="1" smtClean="0">
                <a:solidFill>
                  <a:srgbClr val="D34817"/>
                </a:solidFill>
                <a:latin typeface="Gill Sans MT" charset="0"/>
              </a:rPr>
              <a:t>seq</a:t>
            </a:r>
            <a:r>
              <a:rPr lang="en-US" altLang="en-US" sz="1800" dirty="0" smtClean="0">
                <a:solidFill>
                  <a:srgbClr val="D34817"/>
                </a:solidFill>
                <a:latin typeface="Gill Sans MT" charset="0"/>
              </a:rPr>
              <a:t> (e.g. 16S)</a:t>
            </a:r>
            <a:endParaRPr lang="en-US" altLang="en-US" sz="1800" dirty="0">
              <a:solidFill>
                <a:srgbClr val="D34817"/>
              </a:solidFill>
              <a:latin typeface="Gill Sans MT" charset="0"/>
            </a:endParaRPr>
          </a:p>
        </p:txBody>
      </p:sp>
      <p:sp>
        <p:nvSpPr>
          <p:cNvPr id="29" name="Right Arrow 28"/>
          <p:cNvSpPr/>
          <p:nvPr/>
        </p:nvSpPr>
        <p:spPr>
          <a:xfrm>
            <a:off x="4732338" y="4795897"/>
            <a:ext cx="358775"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sp>
        <p:nvSpPr>
          <p:cNvPr id="30" name="Right Arrow 29"/>
          <p:cNvSpPr/>
          <p:nvPr/>
        </p:nvSpPr>
        <p:spPr>
          <a:xfrm>
            <a:off x="6596063" y="4776847"/>
            <a:ext cx="360362" cy="360363"/>
          </a:xfrm>
          <a:prstGeom prst="rightArrow">
            <a:avLst/>
          </a:prstGeom>
          <a:solidFill>
            <a:srgbClr val="FFFFFF"/>
          </a:solidFill>
          <a:ln w="19050" cap="flat" cmpd="sng" algn="ctr">
            <a:solidFill>
              <a:srgbClr val="D34817"/>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217" tIns="45609" rIns="91217" bIns="45609" anchor="ctr"/>
          <a:lstStyle/>
          <a:p>
            <a:pPr algn="ctr" defTabSz="456085" fontAlgn="auto">
              <a:spcBef>
                <a:spcPts val="0"/>
              </a:spcBef>
              <a:spcAft>
                <a:spcPts val="0"/>
              </a:spcAft>
              <a:defRPr/>
            </a:pPr>
            <a:endParaRPr lang="en-US" dirty="0">
              <a:solidFill>
                <a:prstClr val="white"/>
              </a:solidFill>
            </a:endParaRPr>
          </a:p>
        </p:txBody>
      </p:sp>
      <p:pic>
        <p:nvPicPr>
          <p:cNvPr id="31" name="Picture 51" descr="female_outline_grey.gif"/>
          <p:cNvPicPr>
            <a:picLocks noChangeAspect="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79825" y="1197035"/>
            <a:ext cx="676275"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Connector 31"/>
          <p:cNvCxnSpPr/>
          <p:nvPr/>
        </p:nvCxnSpPr>
        <p:spPr>
          <a:xfrm flipV="1">
            <a:off x="4038600" y="1482785"/>
            <a:ext cx="1549400" cy="2587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038600" y="1920935"/>
            <a:ext cx="1549400" cy="368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Bent Arrow 33"/>
          <p:cNvSpPr/>
          <p:nvPr/>
        </p:nvSpPr>
        <p:spPr>
          <a:xfrm rot="16200000" flipH="1">
            <a:off x="65088" y="2773422"/>
            <a:ext cx="2224087" cy="773113"/>
          </a:xfrm>
          <a:prstGeom prst="bentArrow">
            <a:avLst/>
          </a:prstGeom>
          <a:noFill/>
          <a:ln w="12700" cap="flat" cmpd="sng" algn="ctr">
            <a:solidFill>
              <a:schemeClr val="accent1"/>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5" name="Rectangle 34"/>
          <p:cNvSpPr/>
          <p:nvPr/>
        </p:nvSpPr>
        <p:spPr>
          <a:xfrm>
            <a:off x="1692275" y="2047935"/>
            <a:ext cx="1624013" cy="185737"/>
          </a:xfrm>
          <a:prstGeom prst="rect">
            <a:avLst/>
          </a:prstGeom>
          <a:noFill/>
          <a:ln w="12700" cap="flat" cmpd="sng" algn="ctr">
            <a:solidFill>
              <a:schemeClr val="accent1"/>
            </a:solidFill>
            <a:prstDash val="solid"/>
            <a:round/>
            <a:headEnd type="none" w="med" len="med"/>
            <a:tailEnd type="none" w="med" len="med"/>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82030" tIns="41015" rIns="82030" bIns="41015" anchor="ctr"/>
          <a:lstStyle/>
          <a:p>
            <a:pPr algn="ctr" defTabSz="455719" fontAlgn="auto">
              <a:spcBef>
                <a:spcPts val="0"/>
              </a:spcBef>
              <a:spcAft>
                <a:spcPts val="0"/>
              </a:spcAft>
              <a:defRPr/>
            </a:pPr>
            <a:endParaRPr lang="en-US" dirty="0">
              <a:solidFill>
                <a:prstClr val="white"/>
              </a:solidFill>
            </a:endParaRPr>
          </a:p>
        </p:txBody>
      </p:sp>
      <p:sp>
        <p:nvSpPr>
          <p:cNvPr id="36" name="Rectangle 35"/>
          <p:cNvSpPr/>
          <p:nvPr/>
        </p:nvSpPr>
        <p:spPr>
          <a:xfrm>
            <a:off x="1538288" y="1993960"/>
            <a:ext cx="295275" cy="311150"/>
          </a:xfrm>
          <a:prstGeom prst="rect">
            <a:avLst/>
          </a:prstGeom>
          <a:solidFill>
            <a:schemeClr val="bg1"/>
          </a:solidFill>
          <a:ln w="1270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82030" tIns="41015" rIns="82030" bIns="41015"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800">
              <a:solidFill>
                <a:srgbClr val="FFFFFF"/>
              </a:solidFill>
              <a:latin typeface="Perpetua" charset="0"/>
            </a:endParaRPr>
          </a:p>
          <a:p>
            <a:pPr algn="ctr" eaLnBrk="1" hangingPunct="1"/>
            <a:endParaRPr lang="en-US" altLang="en-US" sz="1800">
              <a:solidFill>
                <a:srgbClr val="FFFFFF"/>
              </a:solidFill>
              <a:latin typeface="Perpetua" charset="0"/>
            </a:endParaRPr>
          </a:p>
        </p:txBody>
      </p:sp>
      <p:sp>
        <p:nvSpPr>
          <p:cNvPr id="37" name="Right Brace 36"/>
          <p:cNvSpPr/>
          <p:nvPr/>
        </p:nvSpPr>
        <p:spPr>
          <a:xfrm rot="16200000">
            <a:off x="3079751" y="2330509"/>
            <a:ext cx="531812" cy="2982913"/>
          </a:xfrm>
          <a:prstGeom prst="rightBrace">
            <a:avLst>
              <a:gd name="adj1" fmla="val 8333"/>
              <a:gd name="adj2" fmla="val 76079"/>
            </a:avLst>
          </a:prstGeom>
          <a:effectLst/>
        </p:spPr>
        <p:style>
          <a:lnRef idx="2">
            <a:schemeClr val="accent1"/>
          </a:lnRef>
          <a:fillRef idx="0">
            <a:schemeClr val="accent1"/>
          </a:fillRef>
          <a:effectRef idx="1">
            <a:schemeClr val="accent1"/>
          </a:effectRef>
          <a:fontRef idx="minor">
            <a:schemeClr val="tx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8" name="Right Brace 37"/>
          <p:cNvSpPr/>
          <p:nvPr/>
        </p:nvSpPr>
        <p:spPr>
          <a:xfrm rot="5400000" flipV="1">
            <a:off x="5597512" y="777949"/>
            <a:ext cx="411162" cy="4621184"/>
          </a:xfrm>
          <a:prstGeom prst="rightBrace">
            <a:avLst>
              <a:gd name="adj1" fmla="val 8333"/>
              <a:gd name="adj2" fmla="val 26964"/>
            </a:avLst>
          </a:prstGeom>
          <a:effectLst/>
        </p:spPr>
        <p:style>
          <a:lnRef idx="2">
            <a:schemeClr val="accent1"/>
          </a:lnRef>
          <a:fillRef idx="0">
            <a:schemeClr val="accent1"/>
          </a:fillRef>
          <a:effectRef idx="1">
            <a:schemeClr val="accent1"/>
          </a:effectRef>
          <a:fontRef idx="minor">
            <a:schemeClr val="tx1"/>
          </a:fontRef>
        </p:style>
        <p:txBody>
          <a:bodyPr lIns="82030" tIns="41015" rIns="82030" bIns="41015" anchor="ctr"/>
          <a:lstStyle/>
          <a:p>
            <a:pPr algn="ctr" defTabSz="455719" fontAlgn="auto">
              <a:spcBef>
                <a:spcPts val="0"/>
              </a:spcBef>
              <a:spcAft>
                <a:spcPts val="0"/>
              </a:spcAft>
              <a:defRPr/>
            </a:pPr>
            <a:endParaRPr lang="en-US" dirty="0">
              <a:solidFill>
                <a:prstClr val="black"/>
              </a:solidFill>
            </a:endParaRPr>
          </a:p>
        </p:txBody>
      </p:sp>
      <p:sp>
        <p:nvSpPr>
          <p:cNvPr id="39" name="TextBox 18"/>
          <p:cNvSpPr txBox="1">
            <a:spLocks noChangeArrowheads="1"/>
          </p:cNvSpPr>
          <p:nvPr/>
        </p:nvSpPr>
        <p:spPr bwMode="auto">
          <a:xfrm>
            <a:off x="4897438" y="1120835"/>
            <a:ext cx="1311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17" tIns="45609" rIns="91217" bIns="45609">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000000"/>
                </a:solidFill>
                <a:latin typeface="Gill Sans MT" charset="0"/>
              </a:rPr>
              <a:t>Microbiome</a:t>
            </a:r>
          </a:p>
        </p:txBody>
      </p:sp>
      <p:grpSp>
        <p:nvGrpSpPr>
          <p:cNvPr id="40" name="Group 70"/>
          <p:cNvGrpSpPr>
            <a:grpSpLocks/>
          </p:cNvGrpSpPr>
          <p:nvPr/>
        </p:nvGrpSpPr>
        <p:grpSpPr bwMode="auto">
          <a:xfrm>
            <a:off x="5172075" y="1482785"/>
            <a:ext cx="831850" cy="806450"/>
            <a:chOff x="5600750" y="1183248"/>
            <a:chExt cx="914400" cy="914400"/>
          </a:xfrm>
        </p:grpSpPr>
        <p:sp>
          <p:nvSpPr>
            <p:cNvPr id="41" name="Oval 40"/>
            <p:cNvSpPr/>
            <p:nvPr/>
          </p:nvSpPr>
          <p:spPr>
            <a:xfrm>
              <a:off x="5600750" y="1183248"/>
              <a:ext cx="914400" cy="914400"/>
            </a:xfrm>
            <a:prstGeom prst="ellipse">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defTabSz="455719" fontAlgn="auto">
                <a:spcBef>
                  <a:spcPts val="0"/>
                </a:spcBef>
                <a:spcAft>
                  <a:spcPts val="0"/>
                </a:spcAft>
                <a:defRPr/>
              </a:pPr>
              <a:endParaRPr lang="en-US" dirty="0">
                <a:solidFill>
                  <a:prstClr val="white"/>
                </a:solidFill>
              </a:endParaRPr>
            </a:p>
          </p:txBody>
        </p:sp>
        <p:pic>
          <p:nvPicPr>
            <p:cNvPr id="42" name="Picture 68"/>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40917" y="1214215"/>
              <a:ext cx="836978" cy="8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p:cNvSpPr txBox="1"/>
          <p:nvPr/>
        </p:nvSpPr>
        <p:spPr>
          <a:xfrm>
            <a:off x="7326744" y="470330"/>
            <a:ext cx="1697901" cy="430887"/>
          </a:xfrm>
          <a:prstGeom prst="rect">
            <a:avLst/>
          </a:prstGeom>
          <a:noFill/>
        </p:spPr>
        <p:txBody>
          <a:bodyPr wrap="none" rtlCol="0">
            <a:spAutoFit/>
          </a:bodyPr>
          <a:lstStyle/>
          <a:p>
            <a:r>
              <a:rPr lang="en-US" sz="2200" dirty="0" smtClean="0">
                <a:solidFill>
                  <a:srgbClr val="7F7F7F"/>
                </a:solidFill>
                <a:latin typeface="Perpetua" charset="0"/>
                <a:ea typeface="Perpetua" charset="0"/>
                <a:cs typeface="Perpetua" charset="0"/>
              </a:rPr>
              <a:t>Jean </a:t>
            </a:r>
            <a:r>
              <a:rPr lang="en-US" sz="2200" dirty="0" err="1" smtClean="0">
                <a:solidFill>
                  <a:srgbClr val="7F7F7F"/>
                </a:solidFill>
                <a:latin typeface="Perpetua" charset="0"/>
                <a:ea typeface="Perpetua" charset="0"/>
                <a:cs typeface="Perpetua" charset="0"/>
              </a:rPr>
              <a:t>Macklaim</a:t>
            </a:r>
            <a:endParaRPr lang="en-US" sz="2200" dirty="0" smtClean="0">
              <a:solidFill>
                <a:srgbClr val="7F7F7F"/>
              </a:solidFill>
              <a:latin typeface="Perpetua" charset="0"/>
              <a:ea typeface="Perpetua" charset="0"/>
              <a:cs typeface="Perpetua" charset="0"/>
            </a:endParaRPr>
          </a:p>
        </p:txBody>
      </p:sp>
      <p:sp>
        <p:nvSpPr>
          <p:cNvPr id="5" name="Footer Placeholder 4"/>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21002376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r>
              <a:rPr lang="en-US" dirty="0" smtClean="0"/>
              <a:t>High-throughput sequencing (HTS): the problem begins</a:t>
            </a:r>
            <a:endParaRPr lang="en-US" dirty="0"/>
          </a:p>
        </p:txBody>
      </p:sp>
      <p:sp>
        <p:nvSpPr>
          <p:cNvPr id="5" name="Content Placeholder 4"/>
          <p:cNvSpPr>
            <a:spLocks noGrp="1"/>
          </p:cNvSpPr>
          <p:nvPr>
            <p:ph sz="quarter" idx="1"/>
          </p:nvPr>
        </p:nvSpPr>
        <p:spPr>
          <a:xfrm>
            <a:off x="5172502" y="2101755"/>
            <a:ext cx="3870758" cy="3616656"/>
          </a:xfrm>
        </p:spPr>
        <p:txBody>
          <a:bodyPr/>
          <a:lstStyle/>
          <a:p>
            <a:r>
              <a:rPr lang="en-US" dirty="0" smtClean="0">
                <a:solidFill>
                  <a:schemeClr val="accent1"/>
                </a:solidFill>
                <a:latin typeface="Perpetua" charset="0"/>
                <a:ea typeface="Perpetua" charset="0"/>
                <a:cs typeface="Perpetua" charset="0"/>
              </a:rPr>
              <a:t>Compositional </a:t>
            </a:r>
            <a:r>
              <a:rPr lang="en-US" dirty="0" smtClean="0">
                <a:latin typeface="Perpetua" charset="0"/>
                <a:ea typeface="Perpetua" charset="0"/>
                <a:cs typeface="Perpetua" charset="0"/>
              </a:rPr>
              <a:t>(parts of a whole)</a:t>
            </a:r>
          </a:p>
          <a:p>
            <a:endParaRPr lang="en-US" dirty="0" smtClean="0">
              <a:latin typeface="Perpetua" charset="0"/>
              <a:ea typeface="Perpetua" charset="0"/>
              <a:cs typeface="Perpetua" charset="0"/>
            </a:endParaRPr>
          </a:p>
          <a:p>
            <a:r>
              <a:rPr lang="en-US" dirty="0">
                <a:latin typeface="Perpetua" charset="0"/>
                <a:ea typeface="Perpetua" charset="0"/>
                <a:cs typeface="Perpetua" charset="0"/>
              </a:rPr>
              <a:t>Treating compositional data as non-compositional puts you at risk for </a:t>
            </a:r>
            <a:r>
              <a:rPr lang="en-US" dirty="0" smtClean="0">
                <a:latin typeface="Perpetua" charset="0"/>
                <a:ea typeface="Perpetua" charset="0"/>
                <a:cs typeface="Perpetua" charset="0"/>
              </a:rPr>
              <a:t>problems</a:t>
            </a:r>
          </a:p>
          <a:p>
            <a:pPr marL="715963" lvl="1" indent="-257175"/>
            <a:r>
              <a:rPr lang="en-US" dirty="0">
                <a:latin typeface="Perpetua" charset="0"/>
                <a:ea typeface="Perpetua" charset="0"/>
                <a:cs typeface="Perpetua" charset="0"/>
              </a:rPr>
              <a:t>S</a:t>
            </a:r>
            <a:r>
              <a:rPr lang="en-US" dirty="0" smtClean="0">
                <a:latin typeface="Perpetua" charset="0"/>
                <a:ea typeface="Perpetua" charset="0"/>
                <a:cs typeface="Perpetua" charset="0"/>
              </a:rPr>
              <a:t>purious correlations</a:t>
            </a:r>
          </a:p>
          <a:p>
            <a:pPr marL="715963" lvl="1" indent="-257175"/>
            <a:r>
              <a:rPr lang="en-US" dirty="0">
                <a:latin typeface="Perpetua" charset="0"/>
                <a:ea typeface="Perpetua" charset="0"/>
                <a:cs typeface="Perpetua" charset="0"/>
              </a:rPr>
              <a:t>M</a:t>
            </a:r>
            <a:r>
              <a:rPr lang="en-US" dirty="0" smtClean="0">
                <a:latin typeface="Perpetua" charset="0"/>
                <a:ea typeface="Perpetua" charset="0"/>
                <a:cs typeface="Perpetua" charset="0"/>
              </a:rPr>
              <a:t>isleading results</a:t>
            </a:r>
          </a:p>
          <a:p>
            <a:endParaRPr lang="en-US" dirty="0" smtClean="0">
              <a:latin typeface="Perpetua" charset="0"/>
              <a:ea typeface="Perpetua" charset="0"/>
              <a:cs typeface="Perpetua" charset="0"/>
            </a:endParaRPr>
          </a:p>
        </p:txBody>
      </p:sp>
      <p:pic>
        <p:nvPicPr>
          <p:cNvPr id="8" name="Picture 7"/>
          <p:cNvPicPr>
            <a:picLocks noChangeAspect="1"/>
          </p:cNvPicPr>
          <p:nvPr/>
        </p:nvPicPr>
        <p:blipFill>
          <a:blip r:embed="rId4"/>
          <a:stretch>
            <a:fillRect/>
          </a:stretch>
        </p:blipFill>
        <p:spPr>
          <a:xfrm>
            <a:off x="216033" y="816483"/>
            <a:ext cx="4769635" cy="5753154"/>
          </a:xfrm>
          <a:prstGeom prst="rect">
            <a:avLst/>
          </a:prstGeom>
        </p:spPr>
      </p:pic>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69943632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r>
              <a:rPr lang="en-US" dirty="0" smtClean="0"/>
              <a:t>HTS in microbiome = more problems</a:t>
            </a:r>
            <a:endParaRPr lang="en-US" dirty="0"/>
          </a:p>
        </p:txBody>
      </p:sp>
      <p:sp>
        <p:nvSpPr>
          <p:cNvPr id="3" name="Content Placeholder 2"/>
          <p:cNvSpPr>
            <a:spLocks noGrp="1"/>
          </p:cNvSpPr>
          <p:nvPr>
            <p:ph sz="quarter" idx="1"/>
          </p:nvPr>
        </p:nvSpPr>
        <p:spPr>
          <a:xfrm>
            <a:off x="314074" y="983129"/>
            <a:ext cx="8589250" cy="2592584"/>
          </a:xfrm>
        </p:spPr>
        <p:txBody>
          <a:bodyPr/>
          <a:lstStyle/>
          <a:p>
            <a:endParaRPr lang="en-US" dirty="0" smtClean="0">
              <a:solidFill>
                <a:schemeClr val="accent5"/>
              </a:solidFill>
            </a:endParaRPr>
          </a:p>
          <a:p>
            <a:r>
              <a:rPr lang="en-US" dirty="0" smtClean="0">
                <a:solidFill>
                  <a:schemeClr val="accent5"/>
                </a:solidFill>
              </a:rPr>
              <a:t>High-throughput sequencing data are compositional</a:t>
            </a:r>
          </a:p>
          <a:p>
            <a:endParaRPr lang="en-US" dirty="0"/>
          </a:p>
          <a:p>
            <a:r>
              <a:rPr lang="en-US" dirty="0" smtClean="0"/>
              <a:t>Variability</a:t>
            </a:r>
            <a:r>
              <a:rPr lang="en-US" baseline="30000" dirty="0" smtClean="0">
                <a:solidFill>
                  <a:schemeClr val="accent1"/>
                </a:solidFill>
              </a:rPr>
              <a:t>*</a:t>
            </a:r>
          </a:p>
          <a:p>
            <a:endParaRPr lang="en-US" dirty="0"/>
          </a:p>
          <a:p>
            <a:r>
              <a:rPr lang="en-US" dirty="0" smtClean="0"/>
              <a:t>Sparsity</a:t>
            </a:r>
            <a:r>
              <a:rPr lang="en-US" baseline="30000" dirty="0" smtClean="0">
                <a:solidFill>
                  <a:schemeClr val="accent1"/>
                </a:solidFill>
              </a:rPr>
              <a:t>*</a:t>
            </a:r>
            <a:r>
              <a:rPr lang="en-US" dirty="0" smtClean="0"/>
              <a:t> (presence of zero values)</a:t>
            </a:r>
            <a:endParaRPr lang="en-US" dirty="0"/>
          </a:p>
        </p:txBody>
      </p:sp>
      <p:sp>
        <p:nvSpPr>
          <p:cNvPr id="4" name="TextBox 3"/>
          <p:cNvSpPr txBox="1"/>
          <p:nvPr/>
        </p:nvSpPr>
        <p:spPr>
          <a:xfrm>
            <a:off x="1754319" y="4203510"/>
            <a:ext cx="5540990" cy="1200328"/>
          </a:xfrm>
          <a:prstGeom prst="rect">
            <a:avLst/>
          </a:prstGeom>
          <a:noFill/>
        </p:spPr>
        <p:txBody>
          <a:bodyPr wrap="square" rtlCol="0">
            <a:spAutoFit/>
          </a:bodyPr>
          <a:lstStyle/>
          <a:p>
            <a:pPr algn="ctr"/>
            <a:r>
              <a:rPr lang="en-US" sz="2400" dirty="0" smtClean="0">
                <a:solidFill>
                  <a:schemeClr val="accent1"/>
                </a:solidFill>
                <a:latin typeface="Perpetua" charset="0"/>
                <a:ea typeface="Perpetua" charset="0"/>
                <a:cs typeface="Perpetua" charset="0"/>
              </a:rPr>
              <a:t>* </a:t>
            </a:r>
            <a:r>
              <a:rPr lang="en-US" sz="2400" dirty="0" smtClean="0">
                <a:latin typeface="Perpetua" charset="0"/>
                <a:ea typeface="Perpetua" charset="0"/>
                <a:cs typeface="Perpetua" charset="0"/>
              </a:rPr>
              <a:t>Changing </a:t>
            </a:r>
            <a:r>
              <a:rPr lang="en-US" sz="2400" dirty="0">
                <a:solidFill>
                  <a:schemeClr val="accent1"/>
                </a:solidFill>
                <a:latin typeface="Perpetua" charset="0"/>
                <a:ea typeface="Perpetua" charset="0"/>
                <a:cs typeface="Perpetua" charset="0"/>
              </a:rPr>
              <a:t>presence</a:t>
            </a:r>
            <a:r>
              <a:rPr lang="en-US" sz="2400" dirty="0">
                <a:latin typeface="Perpetua" charset="0"/>
                <a:ea typeface="Perpetua" charset="0"/>
                <a:cs typeface="Perpetua" charset="0"/>
              </a:rPr>
              <a:t> and </a:t>
            </a:r>
            <a:r>
              <a:rPr lang="en-US" sz="2400" dirty="0">
                <a:solidFill>
                  <a:schemeClr val="accent1"/>
                </a:solidFill>
                <a:latin typeface="Perpetua" charset="0"/>
                <a:ea typeface="Perpetua" charset="0"/>
                <a:cs typeface="Perpetua" charset="0"/>
              </a:rPr>
              <a:t>abundance</a:t>
            </a:r>
            <a:r>
              <a:rPr lang="en-US" sz="2400" dirty="0">
                <a:latin typeface="Perpetua" charset="0"/>
                <a:ea typeface="Perpetua" charset="0"/>
                <a:cs typeface="Perpetua" charset="0"/>
              </a:rPr>
              <a:t> of organisms (and therefore gene populations</a:t>
            </a:r>
            <a:r>
              <a:rPr lang="en-US" sz="2400" dirty="0" smtClean="0">
                <a:latin typeface="Perpetua" charset="0"/>
                <a:ea typeface="Perpetua" charset="0"/>
                <a:cs typeface="Perpetua" charset="0"/>
              </a:rPr>
              <a:t>)</a:t>
            </a:r>
          </a:p>
          <a:p>
            <a:pPr algn="ctr"/>
            <a:endParaRPr lang="en-US" sz="2400" dirty="0">
              <a:latin typeface="Perpetua" charset="0"/>
              <a:ea typeface="Perpetua" charset="0"/>
              <a:cs typeface="Perpetua" charset="0"/>
            </a:endParaRPr>
          </a:p>
        </p:txBody>
      </p:sp>
      <p:sp>
        <p:nvSpPr>
          <p:cNvPr id="6" name="Footer Placeholder 5"/>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5888715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alphaModFix amt="10000"/>
          </a:blip>
          <a:stretch>
            <a:fillRect/>
          </a:stretch>
        </p:blipFill>
        <p:spPr>
          <a:xfrm>
            <a:off x="-1" y="0"/>
            <a:ext cx="9144000" cy="6857999"/>
          </a:xfrm>
          <a:prstGeom prst="rect">
            <a:avLst/>
          </a:prstGeom>
        </p:spPr>
      </p:pic>
      <p:pic>
        <p:nvPicPr>
          <p:cNvPr id="8" name="Picture 7"/>
          <p:cNvPicPr>
            <a:picLocks noChangeAspect="1"/>
          </p:cNvPicPr>
          <p:nvPr/>
        </p:nvPicPr>
        <p:blipFill>
          <a:blip r:embed="rId4"/>
          <a:stretch>
            <a:fillRect/>
          </a:stretch>
        </p:blipFill>
        <p:spPr>
          <a:xfrm>
            <a:off x="113658" y="860370"/>
            <a:ext cx="3089780" cy="5220000"/>
          </a:xfrm>
          <a:prstGeom prst="rect">
            <a:avLst/>
          </a:prstGeom>
        </p:spPr>
      </p:pic>
      <p:pic>
        <p:nvPicPr>
          <p:cNvPr id="7" name="Picture 6"/>
          <p:cNvPicPr>
            <a:picLocks noChangeAspect="1"/>
          </p:cNvPicPr>
          <p:nvPr/>
        </p:nvPicPr>
        <p:blipFill>
          <a:blip r:embed="rId5"/>
          <a:stretch>
            <a:fillRect/>
          </a:stretch>
        </p:blipFill>
        <p:spPr>
          <a:xfrm>
            <a:off x="3206904" y="827937"/>
            <a:ext cx="3814615" cy="5220000"/>
          </a:xfrm>
          <a:prstGeom prst="rect">
            <a:avLst/>
          </a:prstGeom>
        </p:spPr>
      </p:pic>
      <p:sp>
        <p:nvSpPr>
          <p:cNvPr id="2" name="Title 1"/>
          <p:cNvSpPr>
            <a:spLocks noGrp="1"/>
          </p:cNvSpPr>
          <p:nvPr>
            <p:ph type="title"/>
          </p:nvPr>
        </p:nvSpPr>
        <p:spPr/>
        <p:txBody>
          <a:bodyPr/>
          <a:lstStyle/>
          <a:p>
            <a:r>
              <a:rPr lang="en-US" dirty="0" smtClean="0"/>
              <a:t>The sample set (16S)</a:t>
            </a:r>
            <a:endParaRPr lang="en-US" dirty="0"/>
          </a:p>
        </p:txBody>
      </p:sp>
      <p:grpSp>
        <p:nvGrpSpPr>
          <p:cNvPr id="19" name="Group 18"/>
          <p:cNvGrpSpPr/>
          <p:nvPr/>
        </p:nvGrpSpPr>
        <p:grpSpPr>
          <a:xfrm>
            <a:off x="6735180" y="5114154"/>
            <a:ext cx="2346134" cy="812800"/>
            <a:chOff x="6671680" y="5120090"/>
            <a:chExt cx="2346134" cy="812800"/>
          </a:xfrm>
        </p:grpSpPr>
        <p:pic>
          <p:nvPicPr>
            <p:cNvPr id="9" name="Picture 8"/>
            <p:cNvPicPr>
              <a:picLocks/>
            </p:cNvPicPr>
            <p:nvPr/>
          </p:nvPicPr>
          <p:blipFill>
            <a:blip r:embed="rId6"/>
            <a:stretch>
              <a:fillRect/>
            </a:stretch>
          </p:blipFill>
          <p:spPr>
            <a:xfrm>
              <a:off x="6671680" y="5152063"/>
              <a:ext cx="177800" cy="756000"/>
            </a:xfrm>
            <a:prstGeom prst="rect">
              <a:avLst/>
            </a:prstGeom>
          </p:spPr>
        </p:pic>
        <p:pic>
          <p:nvPicPr>
            <p:cNvPr id="11" name="Picture 10"/>
            <p:cNvPicPr>
              <a:picLocks noChangeAspect="1"/>
            </p:cNvPicPr>
            <p:nvPr/>
          </p:nvPicPr>
          <p:blipFill>
            <a:blip r:embed="rId7"/>
            <a:stretch>
              <a:fillRect/>
            </a:stretch>
          </p:blipFill>
          <p:spPr>
            <a:xfrm>
              <a:off x="6871514" y="5120090"/>
              <a:ext cx="2146300" cy="812800"/>
            </a:xfrm>
            <a:prstGeom prst="rect">
              <a:avLst/>
            </a:prstGeom>
          </p:spPr>
        </p:pic>
      </p:grpSp>
      <p:sp>
        <p:nvSpPr>
          <p:cNvPr id="21" name="TextBox 20"/>
          <p:cNvSpPr txBox="1"/>
          <p:nvPr/>
        </p:nvSpPr>
        <p:spPr>
          <a:xfrm>
            <a:off x="1631092" y="6029506"/>
            <a:ext cx="897938" cy="369332"/>
          </a:xfrm>
          <a:prstGeom prst="rect">
            <a:avLst/>
          </a:prstGeom>
          <a:noFill/>
        </p:spPr>
        <p:txBody>
          <a:bodyPr wrap="none" rtlCol="0">
            <a:spAutoFit/>
          </a:bodyPr>
          <a:lstStyle/>
          <a:p>
            <a:r>
              <a:rPr lang="en-US" dirty="0" smtClean="0">
                <a:latin typeface="Gill Sans MT" charset="0"/>
                <a:ea typeface="Gill Sans MT" charset="0"/>
                <a:cs typeface="Gill Sans MT" charset="0"/>
              </a:rPr>
              <a:t>Healthy</a:t>
            </a:r>
            <a:endParaRPr lang="en-US" dirty="0">
              <a:latin typeface="Gill Sans MT" charset="0"/>
              <a:ea typeface="Gill Sans MT" charset="0"/>
              <a:cs typeface="Gill Sans MT" charset="0"/>
            </a:endParaRPr>
          </a:p>
        </p:txBody>
      </p:sp>
      <p:sp>
        <p:nvSpPr>
          <p:cNvPr id="22" name="TextBox 21"/>
          <p:cNvSpPr txBox="1"/>
          <p:nvPr/>
        </p:nvSpPr>
        <p:spPr>
          <a:xfrm>
            <a:off x="3523469" y="6029506"/>
            <a:ext cx="2372637" cy="369332"/>
          </a:xfrm>
          <a:prstGeom prst="rect">
            <a:avLst/>
          </a:prstGeom>
          <a:noFill/>
        </p:spPr>
        <p:txBody>
          <a:bodyPr wrap="none" rtlCol="0">
            <a:spAutoFit/>
          </a:bodyPr>
          <a:lstStyle/>
          <a:p>
            <a:r>
              <a:rPr lang="en-US" dirty="0" smtClean="0">
                <a:latin typeface="Gill Sans MT" charset="0"/>
                <a:ea typeface="Gill Sans MT" charset="0"/>
                <a:cs typeface="Gill Sans MT" charset="0"/>
              </a:rPr>
              <a:t>Bacterial Vaginosis (BV)</a:t>
            </a:r>
          </a:p>
        </p:txBody>
      </p:sp>
      <p:cxnSp>
        <p:nvCxnSpPr>
          <p:cNvPr id="24" name="Straight Connector 23"/>
          <p:cNvCxnSpPr/>
          <p:nvPr/>
        </p:nvCxnSpPr>
        <p:spPr>
          <a:xfrm>
            <a:off x="3200744" y="1130741"/>
            <a:ext cx="0" cy="5511114"/>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718842" y="3559270"/>
            <a:ext cx="1807393" cy="1422400"/>
            <a:chOff x="6655342" y="3142818"/>
            <a:chExt cx="1807393" cy="1422400"/>
          </a:xfrm>
        </p:grpSpPr>
        <p:pic>
          <p:nvPicPr>
            <p:cNvPr id="3" name="Picture 2"/>
            <p:cNvPicPr>
              <a:picLocks noChangeAspect="1"/>
            </p:cNvPicPr>
            <p:nvPr/>
          </p:nvPicPr>
          <p:blipFill>
            <a:blip r:embed="rId8"/>
            <a:stretch>
              <a:fillRect/>
            </a:stretch>
          </p:blipFill>
          <p:spPr>
            <a:xfrm>
              <a:off x="6900635" y="3142818"/>
              <a:ext cx="1562100" cy="1422400"/>
            </a:xfrm>
            <a:prstGeom prst="rect">
              <a:avLst/>
            </a:prstGeom>
          </p:spPr>
        </p:pic>
        <p:pic>
          <p:nvPicPr>
            <p:cNvPr id="5" name="Picture 4"/>
            <p:cNvPicPr>
              <a:picLocks/>
            </p:cNvPicPr>
            <p:nvPr/>
          </p:nvPicPr>
          <p:blipFill>
            <a:blip r:embed="rId9"/>
            <a:stretch>
              <a:fillRect/>
            </a:stretch>
          </p:blipFill>
          <p:spPr>
            <a:xfrm>
              <a:off x="6655342" y="3142818"/>
              <a:ext cx="198000" cy="1404000"/>
            </a:xfrm>
            <a:prstGeom prst="rect">
              <a:avLst/>
            </a:prstGeom>
          </p:spPr>
        </p:pic>
      </p:grpSp>
      <p:grpSp>
        <p:nvGrpSpPr>
          <p:cNvPr id="26" name="Group 25"/>
          <p:cNvGrpSpPr/>
          <p:nvPr/>
        </p:nvGrpSpPr>
        <p:grpSpPr>
          <a:xfrm>
            <a:off x="3302758" y="4353636"/>
            <a:ext cx="4572000" cy="996286"/>
            <a:chOff x="3302758" y="4353636"/>
            <a:chExt cx="4572000" cy="996286"/>
          </a:xfrm>
        </p:grpSpPr>
        <p:sp>
          <p:nvSpPr>
            <p:cNvPr id="6" name="Rectangle 5"/>
            <p:cNvSpPr/>
            <p:nvPr/>
          </p:nvSpPr>
          <p:spPr>
            <a:xfrm>
              <a:off x="6718842" y="4353636"/>
              <a:ext cx="1155916" cy="232012"/>
            </a:xfrm>
            <a:prstGeom prst="rect">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Arrow Connector 12"/>
            <p:cNvCxnSpPr/>
            <p:nvPr/>
          </p:nvCxnSpPr>
          <p:spPr>
            <a:xfrm flipH="1">
              <a:off x="4435522" y="4367284"/>
              <a:ext cx="2283320" cy="0"/>
            </a:xfrm>
            <a:prstGeom prst="straightConnector1">
              <a:avLst/>
            </a:prstGeom>
            <a:ln w="38100">
              <a:solidFill>
                <a:schemeClr val="accent1"/>
              </a:solidFill>
              <a:tailEnd type="triangle"/>
            </a:ln>
            <a:effectLst>
              <a:outerShdw blurRad="38100" dist="25400" dir="5400000" algn="t" rotWithShape="0">
                <a:schemeClr val="bg1">
                  <a:alpha val="50000"/>
                </a:schemeClr>
              </a:outerShdw>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302758" y="4599296"/>
              <a:ext cx="3416084" cy="750626"/>
            </a:xfrm>
            <a:prstGeom prst="straightConnector1">
              <a:avLst/>
            </a:prstGeom>
            <a:ln w="38100">
              <a:solidFill>
                <a:schemeClr val="accent1"/>
              </a:solidFill>
              <a:tailEnd type="triangle"/>
            </a:ln>
            <a:effectLst>
              <a:outerShdw blurRad="38100" dist="25400" dir="5400000" algn="t" rotWithShape="0">
                <a:schemeClr val="bg1">
                  <a:alpha val="50000"/>
                </a:schemeClr>
              </a:outerShdw>
            </a:effectLst>
          </p:spPr>
          <p:style>
            <a:lnRef idx="2">
              <a:schemeClr val="accent1"/>
            </a:lnRef>
            <a:fillRef idx="0">
              <a:schemeClr val="accent1"/>
            </a:fillRef>
            <a:effectRef idx="1">
              <a:schemeClr val="accent1"/>
            </a:effectRef>
            <a:fontRef idx="minor">
              <a:schemeClr val="tx1"/>
            </a:fontRef>
          </p:style>
        </p:cxnSp>
      </p:grpSp>
      <p:sp>
        <p:nvSpPr>
          <p:cNvPr id="27" name="Rectangle 26"/>
          <p:cNvSpPr/>
          <p:nvPr/>
        </p:nvSpPr>
        <p:spPr>
          <a:xfrm>
            <a:off x="6718841" y="5689805"/>
            <a:ext cx="1701827" cy="250797"/>
          </a:xfrm>
          <a:prstGeom prst="rect">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449184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alphaModFix amt="10000"/>
          </a:blip>
          <a:stretch>
            <a:fillRect/>
          </a:stretch>
        </p:blipFill>
        <p:spPr>
          <a:xfrm>
            <a:off x="-1" y="-11758"/>
            <a:ext cx="9144000" cy="6857999"/>
          </a:xfrm>
          <a:prstGeom prst="rect">
            <a:avLst/>
          </a:prstGeom>
        </p:spPr>
      </p:pic>
      <p:sp>
        <p:nvSpPr>
          <p:cNvPr id="2" name="Title 1"/>
          <p:cNvSpPr>
            <a:spLocks noGrp="1"/>
          </p:cNvSpPr>
          <p:nvPr>
            <p:ph type="title"/>
          </p:nvPr>
        </p:nvSpPr>
        <p:spPr/>
        <p:txBody>
          <a:bodyPr/>
          <a:lstStyle/>
          <a:p>
            <a:r>
              <a:rPr lang="en-US" altLang="en-US" dirty="0" err="1">
                <a:ea typeface="ＭＳ Ｐゴシック" charset="-128"/>
              </a:rPr>
              <a:t>Metatranscriptomics</a:t>
            </a:r>
            <a:r>
              <a:rPr lang="en-US" altLang="en-US" dirty="0">
                <a:ea typeface="ＭＳ Ｐゴシック" charset="-128"/>
              </a:rPr>
              <a:t> </a:t>
            </a:r>
            <a:r>
              <a:rPr lang="en-US" altLang="en-US" dirty="0" smtClean="0">
                <a:ea typeface="ＭＳ Ｐゴシック" charset="-128"/>
              </a:rPr>
              <a:t>(</a:t>
            </a:r>
            <a:r>
              <a:rPr lang="en-US" altLang="en-US" dirty="0" err="1" smtClean="0">
                <a:ea typeface="ＭＳ Ｐゴシック" charset="-128"/>
              </a:rPr>
              <a:t>ie</a:t>
            </a:r>
            <a:r>
              <a:rPr lang="en-US" altLang="en-US" dirty="0" smtClean="0">
                <a:ea typeface="ＭＳ Ｐゴシック" charset="-128"/>
              </a:rPr>
              <a:t>. meta</a:t>
            </a:r>
            <a:r>
              <a:rPr lang="en-US" altLang="en-US" dirty="0">
                <a:ea typeface="ＭＳ Ｐゴシック" charset="-128"/>
              </a:rPr>
              <a:t>-</a:t>
            </a:r>
            <a:r>
              <a:rPr lang="en-US" altLang="en-US" dirty="0" err="1">
                <a:ea typeface="ＭＳ Ｐゴシック" charset="-128"/>
              </a:rPr>
              <a:t>RNAseq</a:t>
            </a:r>
            <a:r>
              <a:rPr lang="en-US" altLang="en-US" dirty="0">
                <a:ea typeface="ＭＳ Ｐゴシック" charset="-128"/>
              </a:rPr>
              <a:t>)</a:t>
            </a:r>
            <a:endParaRPr lang="en-US" dirty="0"/>
          </a:p>
        </p:txBody>
      </p:sp>
      <p:sp>
        <p:nvSpPr>
          <p:cNvPr id="4" name="Rounded Rectangle 3"/>
          <p:cNvSpPr/>
          <p:nvPr/>
        </p:nvSpPr>
        <p:spPr bwMode="auto">
          <a:xfrm>
            <a:off x="3270995" y="901773"/>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Bacterial </a:t>
            </a:r>
            <a:r>
              <a:rPr lang="en-US" dirty="0" err="1" smtClean="0">
                <a:solidFill>
                  <a:srgbClr val="000000"/>
                </a:solidFill>
                <a:latin typeface="Calibri" charset="0"/>
                <a:ea typeface="Calibri" charset="0"/>
                <a:cs typeface="Calibri" charset="0"/>
              </a:rPr>
              <a:t>mRNAseq</a:t>
            </a:r>
            <a:r>
              <a:rPr lang="en-US" dirty="0" smtClean="0">
                <a:solidFill>
                  <a:srgbClr val="000000"/>
                </a:solidFill>
                <a:latin typeface="Calibri" charset="0"/>
                <a:ea typeface="Calibri" charset="0"/>
                <a:cs typeface="Calibri" charset="0"/>
              </a:rPr>
              <a:t> reads</a:t>
            </a:r>
            <a:endParaRPr lang="en-US" dirty="0">
              <a:solidFill>
                <a:srgbClr val="000000"/>
              </a:solidFill>
              <a:latin typeface="Calibri" charset="0"/>
              <a:ea typeface="Calibri" charset="0"/>
              <a:cs typeface="Calibri" charset="0"/>
            </a:endParaRPr>
          </a:p>
        </p:txBody>
      </p:sp>
      <p:sp>
        <p:nvSpPr>
          <p:cNvPr id="5" name="Rounded Rectangle 4"/>
          <p:cNvSpPr/>
          <p:nvPr/>
        </p:nvSpPr>
        <p:spPr bwMode="auto">
          <a:xfrm>
            <a:off x="1502012" y="224839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Reference genome CDS</a:t>
            </a:r>
            <a:endParaRPr lang="en-US" dirty="0">
              <a:solidFill>
                <a:srgbClr val="000000"/>
              </a:solidFill>
              <a:latin typeface="Calibri" charset="0"/>
              <a:ea typeface="Calibri" charset="0"/>
              <a:cs typeface="Calibri" charset="0"/>
            </a:endParaRPr>
          </a:p>
        </p:txBody>
      </p:sp>
      <p:sp>
        <p:nvSpPr>
          <p:cNvPr id="6" name="Rounded Rectangle 5"/>
          <p:cNvSpPr/>
          <p:nvPr/>
        </p:nvSpPr>
        <p:spPr bwMode="auto">
          <a:xfrm>
            <a:off x="4984465" y="224958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Assembly of novel ORFs</a:t>
            </a:r>
            <a:endParaRPr lang="en-US" dirty="0">
              <a:solidFill>
                <a:srgbClr val="000000"/>
              </a:solidFill>
              <a:latin typeface="Calibri" charset="0"/>
              <a:ea typeface="Calibri" charset="0"/>
              <a:cs typeface="Calibri" charset="0"/>
            </a:endParaRPr>
          </a:p>
        </p:txBody>
      </p:sp>
      <p:sp>
        <p:nvSpPr>
          <p:cNvPr id="7" name="Rounded Rectangle 6"/>
          <p:cNvSpPr/>
          <p:nvPr/>
        </p:nvSpPr>
        <p:spPr bwMode="auto">
          <a:xfrm>
            <a:off x="3269905" y="3620647"/>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90% sequence ID clustering: </a:t>
            </a:r>
            <a:r>
              <a:rPr lang="en-US" b="1" dirty="0" err="1" smtClean="0">
                <a:solidFill>
                  <a:srgbClr val="000000"/>
                </a:solidFill>
                <a:latin typeface="Calibri" charset="0"/>
                <a:ea typeface="Calibri" charset="0"/>
                <a:cs typeface="Calibri" charset="0"/>
              </a:rPr>
              <a:t>refseqs</a:t>
            </a:r>
            <a:endParaRPr lang="en-US" b="1" dirty="0">
              <a:solidFill>
                <a:srgbClr val="000000"/>
              </a:solidFill>
              <a:latin typeface="Calibri" charset="0"/>
              <a:ea typeface="Calibri" charset="0"/>
              <a:cs typeface="Calibri" charset="0"/>
            </a:endParaRPr>
          </a:p>
        </p:txBody>
      </p:sp>
      <p:sp>
        <p:nvSpPr>
          <p:cNvPr id="9" name="Rounded Rectangle 8"/>
          <p:cNvSpPr/>
          <p:nvPr/>
        </p:nvSpPr>
        <p:spPr bwMode="auto">
          <a:xfrm>
            <a:off x="3269907" y="5768815"/>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dirty="0" smtClean="0">
                <a:solidFill>
                  <a:srgbClr val="000000"/>
                </a:solidFill>
                <a:latin typeface="Calibri" charset="0"/>
                <a:ea typeface="Calibri" charset="0"/>
                <a:cs typeface="Calibri" charset="0"/>
              </a:rPr>
              <a:t>Group by SEED </a:t>
            </a:r>
            <a:r>
              <a:rPr lang="en-US" b="1" dirty="0" smtClean="0">
                <a:solidFill>
                  <a:srgbClr val="000000"/>
                </a:solidFill>
                <a:latin typeface="Calibri" charset="0"/>
                <a:ea typeface="Calibri" charset="0"/>
                <a:cs typeface="Calibri" charset="0"/>
              </a:rPr>
              <a:t>subsys4</a:t>
            </a:r>
            <a:endParaRPr lang="en-US" b="1" dirty="0">
              <a:solidFill>
                <a:srgbClr val="000000"/>
              </a:solidFill>
              <a:latin typeface="Calibri" charset="0"/>
              <a:ea typeface="Calibri" charset="0"/>
              <a:cs typeface="Calibri" charset="0"/>
            </a:endParaRPr>
          </a:p>
        </p:txBody>
      </p:sp>
      <p:sp>
        <p:nvSpPr>
          <p:cNvPr id="10" name="Rounded Rectangle 9"/>
          <p:cNvSpPr/>
          <p:nvPr/>
        </p:nvSpPr>
        <p:spPr bwMode="auto">
          <a:xfrm>
            <a:off x="312470" y="4694731"/>
            <a:ext cx="2131242"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smtClean="0">
                <a:solidFill>
                  <a:srgbClr val="000000"/>
                </a:solidFill>
                <a:latin typeface="Calibri" charset="0"/>
                <a:ea typeface="Calibri" charset="0"/>
                <a:cs typeface="Calibri" charset="0"/>
              </a:rPr>
              <a:t>Organism-specific</a:t>
            </a:r>
            <a:endParaRPr lang="en-US" b="1" dirty="0">
              <a:solidFill>
                <a:srgbClr val="000000"/>
              </a:solidFill>
              <a:latin typeface="Calibri" charset="0"/>
              <a:ea typeface="Calibri" charset="0"/>
              <a:cs typeface="Calibri" charset="0"/>
            </a:endParaRPr>
          </a:p>
        </p:txBody>
      </p:sp>
      <p:sp>
        <p:nvSpPr>
          <p:cNvPr id="11" name="Rounded Rectangle 10"/>
          <p:cNvSpPr/>
          <p:nvPr/>
        </p:nvSpPr>
        <p:spPr bwMode="auto">
          <a:xfrm>
            <a:off x="6645454" y="5768815"/>
            <a:ext cx="1055047" cy="644525"/>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b="1" dirty="0" smtClean="0">
                <a:solidFill>
                  <a:srgbClr val="000000"/>
                </a:solidFill>
                <a:latin typeface="Calibri" charset="0"/>
                <a:ea typeface="Calibri" charset="0"/>
                <a:cs typeface="Calibri" charset="0"/>
              </a:rPr>
              <a:t>Function</a:t>
            </a:r>
            <a:endParaRPr lang="en-US" b="1" dirty="0">
              <a:solidFill>
                <a:srgbClr val="000000"/>
              </a:solidFill>
              <a:latin typeface="Calibri" charset="0"/>
              <a:ea typeface="Calibri" charset="0"/>
              <a:cs typeface="Calibri" charset="0"/>
            </a:endParaRPr>
          </a:p>
        </p:txBody>
      </p:sp>
      <p:cxnSp>
        <p:nvCxnSpPr>
          <p:cNvPr id="13" name="Straight Arrow Connector 12"/>
          <p:cNvCxnSpPr>
            <a:endCxn id="10" idx="3"/>
          </p:cNvCxnSpPr>
          <p:nvPr/>
        </p:nvCxnSpPr>
        <p:spPr>
          <a:xfrm flipH="1" flipV="1">
            <a:off x="2443712" y="5016994"/>
            <a:ext cx="826193" cy="1"/>
          </a:xfrm>
          <a:prstGeom prst="straightConnector1">
            <a:avLst/>
          </a:prstGeom>
          <a:ln w="25400">
            <a:prstDash val="dash"/>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1" idx="1"/>
          </p:cNvCxnSpPr>
          <p:nvPr/>
        </p:nvCxnSpPr>
        <p:spPr>
          <a:xfrm>
            <a:off x="5832132" y="6091078"/>
            <a:ext cx="813322" cy="0"/>
          </a:xfrm>
          <a:prstGeom prst="straightConnector1">
            <a:avLst/>
          </a:prstGeom>
          <a:ln w="25400">
            <a:prstDash val="dash"/>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33" idx="0"/>
          </p:cNvCxnSpPr>
          <p:nvPr/>
        </p:nvCxnSpPr>
        <p:spPr>
          <a:xfrm>
            <a:off x="4551018" y="4265172"/>
            <a:ext cx="0"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21" name="Right Bracket 20"/>
          <p:cNvSpPr/>
          <p:nvPr/>
        </p:nvSpPr>
        <p:spPr>
          <a:xfrm rot="5400000">
            <a:off x="4379405" y="1346391"/>
            <a:ext cx="343226" cy="3535789"/>
          </a:xfrm>
          <a:prstGeom prst="rightBracket">
            <a:avLst/>
          </a:prstGeom>
          <a:ln w="254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ight Bracket 21"/>
          <p:cNvSpPr/>
          <p:nvPr/>
        </p:nvSpPr>
        <p:spPr>
          <a:xfrm rot="16200000">
            <a:off x="4379406" y="174687"/>
            <a:ext cx="343226" cy="3535789"/>
          </a:xfrm>
          <a:prstGeom prst="rightBracket">
            <a:avLst/>
          </a:prstGeom>
          <a:ln w="25400">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a:stCxn id="4" idx="2"/>
            <a:endCxn id="22" idx="2"/>
          </p:cNvCxnSpPr>
          <p:nvPr/>
        </p:nvCxnSpPr>
        <p:spPr>
          <a:xfrm flipH="1">
            <a:off x="4551020" y="1546298"/>
            <a:ext cx="1088" cy="224671"/>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7" idx="0"/>
          </p:cNvCxnSpPr>
          <p:nvPr/>
        </p:nvCxnSpPr>
        <p:spPr>
          <a:xfrm flipH="1">
            <a:off x="4551018" y="3285899"/>
            <a:ext cx="1090" cy="334748"/>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bwMode="auto">
          <a:xfrm>
            <a:off x="3269905" y="4694731"/>
            <a:ext cx="2562225" cy="644525"/>
          </a:xfrm>
          <a:prstGeom prst="roundRect">
            <a:avLst/>
          </a:prstGeom>
          <a:solidFill>
            <a:srgbClr val="D34817">
              <a:alpha val="25000"/>
            </a:srgb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mtClean="0">
                <a:solidFill>
                  <a:srgbClr val="000000"/>
                </a:solidFill>
                <a:latin typeface="Calibri" charset="0"/>
                <a:ea typeface="Calibri" charset="0"/>
                <a:cs typeface="Calibri" charset="0"/>
              </a:rPr>
              <a:t>Read mapping</a:t>
            </a:r>
            <a:endParaRPr lang="en-US" b="1" dirty="0">
              <a:solidFill>
                <a:srgbClr val="000000"/>
              </a:solidFill>
              <a:latin typeface="Calibri" charset="0"/>
              <a:ea typeface="Calibri" charset="0"/>
              <a:cs typeface="Calibri" charset="0"/>
            </a:endParaRPr>
          </a:p>
        </p:txBody>
      </p:sp>
      <p:cxnSp>
        <p:nvCxnSpPr>
          <p:cNvPr id="39" name="Straight Arrow Connector 38"/>
          <p:cNvCxnSpPr>
            <a:stCxn id="33" idx="2"/>
            <a:endCxn id="9" idx="0"/>
          </p:cNvCxnSpPr>
          <p:nvPr/>
        </p:nvCxnSpPr>
        <p:spPr>
          <a:xfrm>
            <a:off x="4551018" y="5339256"/>
            <a:ext cx="2" cy="429559"/>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26721621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656089" y="3762640"/>
            <a:ext cx="7125881" cy="2727915"/>
          </a:xfrm>
          <a:prstGeom prst="roundRect">
            <a:avLst/>
          </a:prstGeom>
          <a:solidFill>
            <a:schemeClr val="accent1">
              <a:alpha val="25000"/>
            </a:scheme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tIns="72000" bIns="72000" anchor="ctr"/>
          <a:lstStyle/>
          <a:p>
            <a:pPr algn="ctr" defTabSz="456085" fontAlgn="auto">
              <a:spcBef>
                <a:spcPts val="0"/>
              </a:spcBef>
              <a:spcAft>
                <a:spcPts val="0"/>
              </a:spcAft>
              <a:defRPr/>
            </a:pPr>
            <a:endParaRPr lang="en-US" dirty="0" smtClean="0">
              <a:solidFill>
                <a:schemeClr val="tx1"/>
              </a:solidFill>
              <a:latin typeface="Calibri" charset="0"/>
              <a:ea typeface="Calibri" charset="0"/>
              <a:cs typeface="Calibri" charset="0"/>
            </a:endParaRPr>
          </a:p>
        </p:txBody>
      </p:sp>
      <p:pic>
        <p:nvPicPr>
          <p:cNvPr id="9" name="Picture 8"/>
          <p:cNvPicPr>
            <a:picLocks noChangeAspect="1"/>
          </p:cNvPicPr>
          <p:nvPr/>
        </p:nvPicPr>
        <p:blipFill>
          <a:blip r:embed="rId3">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r>
              <a:rPr lang="en-US" dirty="0" err="1" smtClean="0"/>
              <a:t>RNAseq</a:t>
            </a:r>
            <a:r>
              <a:rPr lang="en-US" dirty="0" smtClean="0"/>
              <a:t> data analysis by </a:t>
            </a:r>
            <a:r>
              <a:rPr lang="en-US" dirty="0" err="1" smtClean="0"/>
              <a:t>CoDa</a:t>
            </a:r>
            <a:endParaRPr lang="en-US" dirty="0"/>
          </a:p>
        </p:txBody>
      </p:sp>
      <p:sp>
        <p:nvSpPr>
          <p:cNvPr id="3" name="Content Placeholder 2"/>
          <p:cNvSpPr>
            <a:spLocks noGrp="1"/>
          </p:cNvSpPr>
          <p:nvPr>
            <p:ph sz="quarter" idx="1"/>
          </p:nvPr>
        </p:nvSpPr>
        <p:spPr>
          <a:xfrm>
            <a:off x="973579" y="3880899"/>
            <a:ext cx="7070503" cy="2449530"/>
          </a:xfrm>
        </p:spPr>
        <p:txBody>
          <a:bodyPr/>
          <a:lstStyle/>
          <a:p>
            <a:pPr>
              <a:buFont typeface="Arial" charset="0"/>
              <a:buChar char="•"/>
            </a:pPr>
            <a:r>
              <a:rPr lang="en-US" dirty="0" smtClean="0"/>
              <a:t>Centre-log-ratio (CLR) transformed</a:t>
            </a:r>
          </a:p>
          <a:p>
            <a:pPr lvl="1">
              <a:buFont typeface="Arial" charset="0"/>
              <a:buChar char="•"/>
            </a:pPr>
            <a:r>
              <a:rPr lang="en-US" dirty="0" smtClean="0"/>
              <a:t>Log of ratio of feature abundance relative to the geometric mean abundance of all features per sample</a:t>
            </a:r>
          </a:p>
          <a:p>
            <a:pPr>
              <a:buFont typeface="Arial" charset="0"/>
              <a:buChar char="•"/>
            </a:pPr>
            <a:r>
              <a:rPr lang="en-US" dirty="0" smtClean="0"/>
              <a:t>Zero replacement</a:t>
            </a:r>
          </a:p>
          <a:p>
            <a:pPr lvl="1">
              <a:buFont typeface="Arial" charset="0"/>
              <a:buChar char="•"/>
            </a:pPr>
            <a:r>
              <a:rPr lang="en-US" dirty="0" smtClean="0"/>
              <a:t>CZM (</a:t>
            </a:r>
            <a:r>
              <a:rPr lang="en-US" dirty="0" smtClean="0">
                <a:solidFill>
                  <a:schemeClr val="accent1"/>
                </a:solidFill>
              </a:rPr>
              <a:t>exploratory</a:t>
            </a:r>
            <a:r>
              <a:rPr lang="en-US" dirty="0" smtClean="0"/>
              <a:t>) or Monte-Carlo </a:t>
            </a:r>
            <a:r>
              <a:rPr lang="en-US" dirty="0" err="1" smtClean="0"/>
              <a:t>Dirichlet</a:t>
            </a:r>
            <a:r>
              <a:rPr lang="en-US" dirty="0" smtClean="0"/>
              <a:t> estimate (</a:t>
            </a:r>
            <a:r>
              <a:rPr lang="en-US" dirty="0" smtClean="0">
                <a:solidFill>
                  <a:schemeClr val="accent1"/>
                </a:solidFill>
              </a:rPr>
              <a:t>quantitative</a:t>
            </a:r>
            <a:r>
              <a:rPr lang="en-US" dirty="0" smtClean="0"/>
              <a:t>) with pseudo-count</a:t>
            </a:r>
            <a:endParaRPr lang="en-US" dirty="0"/>
          </a:p>
        </p:txBody>
      </p:sp>
      <p:sp>
        <p:nvSpPr>
          <p:cNvPr id="7" name="Rounded Rectangle 6"/>
          <p:cNvSpPr/>
          <p:nvPr/>
        </p:nvSpPr>
        <p:spPr bwMode="auto">
          <a:xfrm>
            <a:off x="2060099" y="3019395"/>
            <a:ext cx="1341666" cy="644525"/>
          </a:xfrm>
          <a:prstGeom prst="roundRect">
            <a:avLst/>
          </a:prstGeom>
          <a:solidFill>
            <a:schemeClr val="accent1">
              <a:alpha val="25000"/>
            </a:schemeClr>
          </a:solidFill>
          <a:ln w="1270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tIns="72000" bIns="72000" anchor="ctr"/>
          <a:lstStyle/>
          <a:p>
            <a:pPr algn="ctr" defTabSz="456085" fontAlgn="auto">
              <a:spcBef>
                <a:spcPts val="0"/>
              </a:spcBef>
              <a:spcAft>
                <a:spcPts val="0"/>
              </a:spcAft>
              <a:defRPr/>
            </a:pPr>
            <a:r>
              <a:rPr lang="en-US" dirty="0" err="1" smtClean="0">
                <a:solidFill>
                  <a:schemeClr val="tx1"/>
                </a:solidFill>
                <a:latin typeface="Calibri" charset="0"/>
                <a:ea typeface="Calibri" charset="0"/>
                <a:cs typeface="Calibri" charset="0"/>
              </a:rPr>
              <a:t>CoDa</a:t>
            </a:r>
            <a:endParaRPr lang="en-US" dirty="0" smtClean="0">
              <a:solidFill>
                <a:schemeClr val="tx1"/>
              </a:solidFill>
              <a:latin typeface="Calibri" charset="0"/>
              <a:ea typeface="Calibri" charset="0"/>
              <a:cs typeface="Calibri" charset="0"/>
            </a:endParaRPr>
          </a:p>
        </p:txBody>
      </p:sp>
      <p:sp>
        <p:nvSpPr>
          <p:cNvPr id="13" name="Content Placeholder 2"/>
          <p:cNvSpPr txBox="1">
            <a:spLocks/>
          </p:cNvSpPr>
          <p:nvPr/>
        </p:nvSpPr>
        <p:spPr bwMode="auto">
          <a:xfrm>
            <a:off x="314074" y="850002"/>
            <a:ext cx="8589250" cy="190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dirty="0" err="1" smtClean="0"/>
              <a:t>RNAseq</a:t>
            </a:r>
            <a:r>
              <a:rPr lang="en-US" dirty="0" smtClean="0"/>
              <a:t> tools do not work well in microbiome data</a:t>
            </a:r>
            <a:endParaRPr lang="en-US" dirty="0"/>
          </a:p>
          <a:p>
            <a:pPr marL="1377950" indent="-446088" defTabSz="914400">
              <a:buFont typeface="+mj-lt"/>
              <a:buAutoNum type="arabicPeriod"/>
            </a:pPr>
            <a:r>
              <a:rPr lang="en-US" dirty="0" smtClean="0"/>
              <a:t>Cannot account for the very large variance</a:t>
            </a:r>
          </a:p>
          <a:p>
            <a:pPr marL="1377950" indent="-446088" defTabSz="914400">
              <a:buFont typeface="+mj-lt"/>
              <a:buAutoNum type="arabicPeriod"/>
            </a:pPr>
            <a:r>
              <a:rPr lang="en-US" dirty="0" smtClean="0"/>
              <a:t>Predictions based on changes in read abundance (not compositional)</a:t>
            </a:r>
          </a:p>
        </p:txBody>
      </p:sp>
      <p:sp>
        <p:nvSpPr>
          <p:cNvPr id="15" name="Rounded Rectangle 14"/>
          <p:cNvSpPr/>
          <p:nvPr/>
        </p:nvSpPr>
        <p:spPr bwMode="auto">
          <a:xfrm>
            <a:off x="4608699" y="3030693"/>
            <a:ext cx="1287134" cy="633227"/>
          </a:xfrm>
          <a:prstGeom prst="roundRect">
            <a:avLst/>
          </a:prstGeom>
          <a:noFill/>
          <a:ln w="12700" cap="flat" cmpd="sng" algn="ctr">
            <a:solidFill>
              <a:schemeClr val="accent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72000" tIns="72000" rIns="72000" bIns="72000" anchor="ctr"/>
          <a:lstStyle/>
          <a:p>
            <a:pPr algn="ctr">
              <a:defRPr/>
            </a:pPr>
            <a:r>
              <a:rPr lang="en-US" smtClean="0">
                <a:solidFill>
                  <a:srgbClr val="000000"/>
                </a:solidFill>
                <a:latin typeface="Calibri" charset="0"/>
                <a:ea typeface="Calibri" charset="0"/>
                <a:cs typeface="Calibri" charset="0"/>
              </a:rPr>
              <a:t>ALDEx2</a:t>
            </a:r>
            <a:endParaRPr lang="en-US" dirty="0" smtClean="0">
              <a:solidFill>
                <a:srgbClr val="000000"/>
              </a:solidFill>
              <a:latin typeface="Calibri" charset="0"/>
              <a:ea typeface="Calibri" charset="0"/>
              <a:cs typeface="Calibri" charset="0"/>
            </a:endParaRPr>
          </a:p>
        </p:txBody>
      </p:sp>
      <p:sp>
        <p:nvSpPr>
          <p:cNvPr id="17" name="TextBox 16"/>
          <p:cNvSpPr txBox="1"/>
          <p:nvPr/>
        </p:nvSpPr>
        <p:spPr>
          <a:xfrm>
            <a:off x="3819123" y="3189569"/>
            <a:ext cx="372218" cy="430887"/>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2200" dirty="0">
                <a:latin typeface="Perpetua" charset="0"/>
                <a:ea typeface="Perpetua" charset="0"/>
                <a:cs typeface="Perpetua" charset="0"/>
              </a:rPr>
              <a:t>+</a:t>
            </a:r>
            <a:endParaRPr lang="en-US" sz="2200" dirty="0" smtClean="0">
              <a:latin typeface="Perpetua" charset="0"/>
              <a:ea typeface="Perpetua" charset="0"/>
              <a:cs typeface="Perpetua" charset="0"/>
            </a:endParaRPr>
          </a:p>
        </p:txBody>
      </p:sp>
      <p:sp>
        <p:nvSpPr>
          <p:cNvPr id="18" name="TextBox 17"/>
          <p:cNvSpPr txBox="1"/>
          <p:nvPr/>
        </p:nvSpPr>
        <p:spPr>
          <a:xfrm>
            <a:off x="6755642" y="3126213"/>
            <a:ext cx="1013969" cy="430887"/>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2200" dirty="0" smtClean="0">
                <a:solidFill>
                  <a:schemeClr val="accent1"/>
                </a:solidFill>
                <a:latin typeface="Perpetua" charset="0"/>
                <a:ea typeface="Perpetua" charset="0"/>
                <a:cs typeface="Perpetua" charset="0"/>
              </a:rPr>
              <a:t>* Part II</a:t>
            </a:r>
          </a:p>
        </p:txBody>
      </p:sp>
      <p:sp>
        <p:nvSpPr>
          <p:cNvPr id="4" name="Footer Placeholder 3"/>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610442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r>
              <a:rPr lang="en-US" dirty="0" smtClean="0"/>
              <a:t>Organism-specific inferences</a:t>
            </a:r>
            <a:endParaRPr lang="en-US" dirty="0"/>
          </a:p>
        </p:txBody>
      </p:sp>
      <p:sp>
        <p:nvSpPr>
          <p:cNvPr id="3" name="Content Placeholder 2"/>
          <p:cNvSpPr>
            <a:spLocks noGrp="1"/>
          </p:cNvSpPr>
          <p:nvPr>
            <p:ph sz="quarter" idx="1"/>
          </p:nvPr>
        </p:nvSpPr>
        <p:spPr>
          <a:xfrm>
            <a:off x="5749159" y="2007476"/>
            <a:ext cx="3154165" cy="3283288"/>
          </a:xfrm>
        </p:spPr>
        <p:txBody>
          <a:bodyPr/>
          <a:lstStyle/>
          <a:p>
            <a:r>
              <a:rPr lang="en-US" sz="2200" i="1" dirty="0"/>
              <a:t>Lactobacillus iners </a:t>
            </a:r>
            <a:r>
              <a:rPr lang="en-US" sz="2200" dirty="0"/>
              <a:t>is non-discriminatory</a:t>
            </a:r>
          </a:p>
          <a:p>
            <a:endParaRPr lang="en-US" sz="2200" dirty="0" smtClean="0"/>
          </a:p>
          <a:p>
            <a:r>
              <a:rPr lang="en-US" sz="2200" dirty="0" smtClean="0"/>
              <a:t>Distinct </a:t>
            </a:r>
            <a:r>
              <a:rPr lang="en-US" sz="2200" dirty="0" err="1"/>
              <a:t>Megasphaera</a:t>
            </a:r>
            <a:r>
              <a:rPr lang="en-US" sz="2200"/>
              <a:t> </a:t>
            </a:r>
            <a:r>
              <a:rPr lang="en-US" sz="2200" smtClean="0"/>
              <a:t>groups</a:t>
            </a:r>
            <a:endParaRPr lang="en-US" sz="2200" dirty="0" smtClean="0"/>
          </a:p>
          <a:p>
            <a:endParaRPr lang="en-US" sz="2200" dirty="0"/>
          </a:p>
          <a:p>
            <a:endParaRPr lang="en-US" sz="2200" dirty="0"/>
          </a:p>
          <a:p>
            <a:r>
              <a:rPr lang="en-US" sz="2200" dirty="0" smtClean="0">
                <a:solidFill>
                  <a:schemeClr val="accent1"/>
                </a:solidFill>
              </a:rPr>
              <a:t>Variance</a:t>
            </a:r>
            <a:r>
              <a:rPr lang="en-US" sz="2200" dirty="0" smtClean="0"/>
              <a:t> vs. </a:t>
            </a:r>
            <a:r>
              <a:rPr lang="en-US" sz="2200" dirty="0" smtClean="0">
                <a:solidFill>
                  <a:schemeClr val="accent1"/>
                </a:solidFill>
              </a:rPr>
              <a:t>abundance</a:t>
            </a:r>
            <a:endParaRPr lang="en-US" sz="2200" dirty="0">
              <a:solidFill>
                <a:schemeClr val="accent1"/>
              </a:solidFill>
            </a:endParaRPr>
          </a:p>
        </p:txBody>
      </p:sp>
      <p:pic>
        <p:nvPicPr>
          <p:cNvPr id="4" name="Picture 3"/>
          <p:cNvPicPr>
            <a:picLocks noChangeAspect="1"/>
          </p:cNvPicPr>
          <p:nvPr/>
        </p:nvPicPr>
        <p:blipFill>
          <a:blip r:embed="rId4"/>
          <a:stretch>
            <a:fillRect/>
          </a:stretch>
        </p:blipFill>
        <p:spPr>
          <a:xfrm>
            <a:off x="0" y="463769"/>
            <a:ext cx="5397500" cy="5867400"/>
          </a:xfrm>
          <a:prstGeom prst="rect">
            <a:avLst/>
          </a:prstGeom>
        </p:spPr>
      </p:pic>
      <p:sp>
        <p:nvSpPr>
          <p:cNvPr id="5" name="Oval 4"/>
          <p:cNvSpPr/>
          <p:nvPr/>
        </p:nvSpPr>
        <p:spPr>
          <a:xfrm>
            <a:off x="2797791" y="3398293"/>
            <a:ext cx="464024" cy="764274"/>
          </a:xfrm>
          <a:prstGeom prst="ellipse">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6052782" y="2068264"/>
            <a:ext cx="1760561" cy="313898"/>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6946710" y="3200018"/>
            <a:ext cx="1392072" cy="380882"/>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Oval 7"/>
          <p:cNvSpPr/>
          <p:nvPr/>
        </p:nvSpPr>
        <p:spPr>
          <a:xfrm>
            <a:off x="2797791" y="3794078"/>
            <a:ext cx="586854" cy="545910"/>
          </a:xfrm>
          <a:prstGeom prst="ellipse">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Oval 8"/>
          <p:cNvSpPr/>
          <p:nvPr/>
        </p:nvSpPr>
        <p:spPr>
          <a:xfrm>
            <a:off x="3398293" y="3179928"/>
            <a:ext cx="586854" cy="723332"/>
          </a:xfrm>
          <a:prstGeom prst="ellipse">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3869136" y="6115725"/>
            <a:ext cx="497252" cy="430887"/>
          </a:xfrm>
          <a:prstGeom prst="rect">
            <a:avLst/>
          </a:prstGeom>
          <a:noFill/>
        </p:spPr>
        <p:txBody>
          <a:bodyPr wrap="none" rtlCol="0">
            <a:spAutoFit/>
          </a:bodyPr>
          <a:lstStyle/>
          <a:p>
            <a:r>
              <a:rPr lang="en-US" sz="2200" smtClean="0">
                <a:solidFill>
                  <a:srgbClr val="FF0000"/>
                </a:solidFill>
                <a:latin typeface="Perpetua" charset="0"/>
                <a:ea typeface="Perpetua" charset="0"/>
                <a:cs typeface="Perpetua" charset="0"/>
              </a:rPr>
              <a:t>BV</a:t>
            </a:r>
          </a:p>
        </p:txBody>
      </p:sp>
      <p:sp>
        <p:nvSpPr>
          <p:cNvPr id="17" name="TextBox 16"/>
          <p:cNvSpPr txBox="1"/>
          <p:nvPr/>
        </p:nvSpPr>
        <p:spPr>
          <a:xfrm>
            <a:off x="1448313" y="6115725"/>
            <a:ext cx="972510" cy="430887"/>
          </a:xfrm>
          <a:prstGeom prst="rect">
            <a:avLst/>
          </a:prstGeom>
          <a:noFill/>
        </p:spPr>
        <p:txBody>
          <a:bodyPr wrap="none" rtlCol="0">
            <a:spAutoFit/>
          </a:bodyPr>
          <a:lstStyle/>
          <a:p>
            <a:r>
              <a:rPr lang="en-US" sz="2200" dirty="0" smtClean="0">
                <a:solidFill>
                  <a:srgbClr val="0432FF"/>
                </a:solidFill>
                <a:latin typeface="Perpetua" charset="0"/>
                <a:ea typeface="Perpetua" charset="0"/>
                <a:cs typeface="Perpetua" charset="0"/>
              </a:rPr>
              <a:t>Healthy</a:t>
            </a:r>
          </a:p>
        </p:txBody>
      </p:sp>
      <p:sp>
        <p:nvSpPr>
          <p:cNvPr id="10" name="Footer Placeholder 9"/>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2133401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3"/>
          <a:srcRect l="7731" t="7802" r="5472" b="7221"/>
          <a:stretch/>
        </p:blipFill>
        <p:spPr>
          <a:xfrm>
            <a:off x="4993783" y="1848316"/>
            <a:ext cx="4150217" cy="4065246"/>
          </a:xfrm>
        </p:spPr>
      </p:pic>
      <p:pic>
        <p:nvPicPr>
          <p:cNvPr id="7" name="Picture 6"/>
          <p:cNvPicPr>
            <a:picLocks noChangeAspect="1"/>
          </p:cNvPicPr>
          <p:nvPr/>
        </p:nvPicPr>
        <p:blipFill>
          <a:blip r:embed="rId4">
            <a:alphaModFix amt="10000"/>
          </a:blip>
          <a:stretch>
            <a:fillRect/>
          </a:stretch>
        </p:blipFill>
        <p:spPr>
          <a:xfrm>
            <a:off x="-1" y="11758"/>
            <a:ext cx="9144000" cy="6857999"/>
          </a:xfrm>
          <a:prstGeom prst="rect">
            <a:avLst/>
          </a:prstGeom>
        </p:spPr>
      </p:pic>
      <p:sp>
        <p:nvSpPr>
          <p:cNvPr id="2" name="Title 1"/>
          <p:cNvSpPr>
            <a:spLocks noGrp="1"/>
          </p:cNvSpPr>
          <p:nvPr>
            <p:ph type="title"/>
          </p:nvPr>
        </p:nvSpPr>
        <p:spPr/>
        <p:txBody>
          <a:bodyPr/>
          <a:lstStyle/>
          <a:p>
            <a:r>
              <a:rPr lang="en-US" dirty="0" smtClean="0"/>
              <a:t>Response of </a:t>
            </a:r>
            <a:r>
              <a:rPr lang="en-US" i="1" dirty="0" smtClean="0"/>
              <a:t>L. </a:t>
            </a:r>
            <a:r>
              <a:rPr lang="en-US" i="1" dirty="0" err="1" smtClean="0"/>
              <a:t>iners</a:t>
            </a:r>
            <a:endParaRPr lang="en-US" i="1" dirty="0"/>
          </a:p>
        </p:txBody>
      </p:sp>
      <p:sp>
        <p:nvSpPr>
          <p:cNvPr id="4" name="Footer Placeholder 3"/>
          <p:cNvSpPr>
            <a:spLocks noGrp="1"/>
          </p:cNvSpPr>
          <p:nvPr>
            <p:ph type="ftr" sz="quarter" idx="11"/>
          </p:nvPr>
        </p:nvSpPr>
        <p:spPr/>
        <p:txBody>
          <a:bodyPr/>
          <a:lstStyle/>
          <a:p>
            <a:r>
              <a:rPr lang="en-US" smtClean="0"/>
              <a:t>Tromso 2016</a:t>
            </a:r>
            <a:endParaRPr lang="en-US"/>
          </a:p>
        </p:txBody>
      </p:sp>
      <p:sp>
        <p:nvSpPr>
          <p:cNvPr id="12" name="TextBox 11"/>
          <p:cNvSpPr txBox="1"/>
          <p:nvPr/>
        </p:nvSpPr>
        <p:spPr>
          <a:xfrm>
            <a:off x="679947" y="1417638"/>
            <a:ext cx="4451726" cy="4154983"/>
          </a:xfrm>
          <a:prstGeom prst="rect">
            <a:avLst/>
          </a:prstGeom>
          <a:noFill/>
        </p:spPr>
        <p:txBody>
          <a:bodyPr wrap="square" rtlCol="0">
            <a:spAutoFit/>
          </a:bodyPr>
          <a:lstStyle/>
          <a:p>
            <a:pPr marL="285750" indent="-285750">
              <a:buFont typeface="Arial"/>
              <a:buChar char="•"/>
            </a:pPr>
            <a:r>
              <a:rPr lang="en-US" sz="2400" dirty="0" smtClean="0"/>
              <a:t>Core </a:t>
            </a:r>
            <a:r>
              <a:rPr lang="en-US" sz="2400" dirty="0" err="1" smtClean="0"/>
              <a:t>transcriptome</a:t>
            </a:r>
            <a:r>
              <a:rPr lang="en-US" sz="2400" dirty="0" smtClean="0"/>
              <a:t> generally expressed abundantly</a:t>
            </a:r>
          </a:p>
          <a:p>
            <a:pPr marL="285750" indent="-285750">
              <a:buFont typeface="Arial"/>
              <a:buChar char="•"/>
            </a:pPr>
            <a:r>
              <a:rPr lang="en-US" sz="2400" dirty="0" smtClean="0"/>
              <a:t>Large differences in strain specific genes</a:t>
            </a:r>
          </a:p>
          <a:p>
            <a:pPr marL="285750" indent="-285750">
              <a:buFont typeface="Arial"/>
              <a:buChar char="•"/>
            </a:pPr>
            <a:r>
              <a:rPr lang="en-US" sz="2400" dirty="0" smtClean="0"/>
              <a:t>Evidence of differential expression of sugar acquisition and metabolism, CAS proteins and </a:t>
            </a:r>
            <a:r>
              <a:rPr lang="en-US" sz="2400" dirty="0" err="1" smtClean="0"/>
              <a:t>inolysin</a:t>
            </a:r>
            <a:endParaRPr lang="en-US" sz="2400" dirty="0" smtClean="0"/>
          </a:p>
          <a:p>
            <a:pPr marL="285750" indent="-285750">
              <a:buFont typeface="Arial"/>
              <a:buChar char="•"/>
            </a:pPr>
            <a:r>
              <a:rPr lang="en-US" sz="2400" dirty="0" smtClean="0"/>
              <a:t>Housekeeping genes had generally small variation</a:t>
            </a:r>
          </a:p>
          <a:p>
            <a:endParaRPr lang="en-US" sz="2400" dirty="0" smtClean="0"/>
          </a:p>
        </p:txBody>
      </p:sp>
      <p:sp>
        <p:nvSpPr>
          <p:cNvPr id="8" name="TextBox 7"/>
          <p:cNvSpPr txBox="1"/>
          <p:nvPr/>
        </p:nvSpPr>
        <p:spPr>
          <a:xfrm>
            <a:off x="5727006" y="6083028"/>
            <a:ext cx="2922094" cy="338554"/>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a:t>
            </a:r>
            <a:r>
              <a:rPr lang="en-US" sz="1600" dirty="0" err="1" smtClean="0">
                <a:solidFill>
                  <a:srgbClr val="7F7F7F"/>
                </a:solidFill>
                <a:latin typeface="Perpetua" charset="0"/>
                <a:ea typeface="Perpetua" charset="0"/>
                <a:cs typeface="Perpetua" charset="0"/>
              </a:rPr>
              <a:t>Macklaim</a:t>
            </a:r>
            <a:r>
              <a:rPr lang="en-US" sz="1600" dirty="0" smtClean="0">
                <a:solidFill>
                  <a:srgbClr val="7F7F7F"/>
                </a:solidFill>
                <a:latin typeface="Perpetua" charset="0"/>
                <a:ea typeface="Perpetua" charset="0"/>
                <a:cs typeface="Perpetua" charset="0"/>
              </a:rPr>
              <a:t> et al. (2013) </a:t>
            </a:r>
            <a:r>
              <a:rPr lang="en-US" sz="1600" dirty="0" err="1" smtClean="0">
                <a:solidFill>
                  <a:srgbClr val="7F7F7F"/>
                </a:solidFill>
                <a:latin typeface="Perpetua" charset="0"/>
                <a:ea typeface="Perpetua" charset="0"/>
                <a:cs typeface="Perpetua" charset="0"/>
              </a:rPr>
              <a:t>Microbiome</a:t>
            </a:r>
            <a:endParaRPr lang="en-US" sz="1600" dirty="0" smtClean="0">
              <a:solidFill>
                <a:srgbClr val="7F7F7F"/>
              </a:solidFill>
              <a:latin typeface="Perpetua" charset="0"/>
              <a:ea typeface="Perpetua" charset="0"/>
              <a:cs typeface="Perpetua" charset="0"/>
            </a:endParaRPr>
          </a:p>
        </p:txBody>
      </p:sp>
    </p:spTree>
    <p:extLst>
      <p:ext uri="{BB962C8B-B14F-4D97-AF65-F5344CB8AC3E}">
        <p14:creationId xmlns:p14="http://schemas.microsoft.com/office/powerpoint/2010/main" val="37938057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r>
              <a:rPr lang="en-US" dirty="0" smtClean="0"/>
              <a:t>Abundance does not always predict functional contribution</a:t>
            </a:r>
            <a:endParaRPr lang="en-US" dirty="0"/>
          </a:p>
        </p:txBody>
      </p:sp>
      <p:pic>
        <p:nvPicPr>
          <p:cNvPr id="7" name="Picture 6"/>
          <p:cNvPicPr>
            <a:picLocks noChangeAspect="1"/>
          </p:cNvPicPr>
          <p:nvPr/>
        </p:nvPicPr>
        <p:blipFill>
          <a:blip r:embed="rId4"/>
          <a:stretch>
            <a:fillRect/>
          </a:stretch>
        </p:blipFill>
        <p:spPr>
          <a:xfrm rot="16200000">
            <a:off x="2282956" y="-596267"/>
            <a:ext cx="1126695" cy="3960000"/>
          </a:xfrm>
          <a:prstGeom prst="rect">
            <a:avLst/>
          </a:prstGeom>
        </p:spPr>
      </p:pic>
      <p:pic>
        <p:nvPicPr>
          <p:cNvPr id="9" name="Picture 8"/>
          <p:cNvPicPr>
            <a:picLocks noChangeAspect="1"/>
          </p:cNvPicPr>
          <p:nvPr/>
        </p:nvPicPr>
        <p:blipFill>
          <a:blip r:embed="rId5"/>
          <a:stretch>
            <a:fillRect/>
          </a:stretch>
        </p:blipFill>
        <p:spPr>
          <a:xfrm rot="16200000">
            <a:off x="1440491" y="2977101"/>
            <a:ext cx="2091626" cy="4680000"/>
          </a:xfrm>
          <a:prstGeom prst="rect">
            <a:avLst/>
          </a:prstGeom>
        </p:spPr>
      </p:pic>
      <p:pic>
        <p:nvPicPr>
          <p:cNvPr id="11" name="Picture 10"/>
          <p:cNvPicPr>
            <a:picLocks noChangeAspect="1"/>
          </p:cNvPicPr>
          <p:nvPr/>
        </p:nvPicPr>
        <p:blipFill>
          <a:blip r:embed="rId6"/>
          <a:stretch>
            <a:fillRect/>
          </a:stretch>
        </p:blipFill>
        <p:spPr>
          <a:xfrm>
            <a:off x="4887406" y="1027646"/>
            <a:ext cx="4064000" cy="2336800"/>
          </a:xfrm>
          <a:prstGeom prst="rect">
            <a:avLst/>
          </a:prstGeom>
        </p:spPr>
      </p:pic>
      <p:pic>
        <p:nvPicPr>
          <p:cNvPr id="12" name="Picture 11"/>
          <p:cNvPicPr>
            <a:picLocks noChangeAspect="1"/>
          </p:cNvPicPr>
          <p:nvPr/>
        </p:nvPicPr>
        <p:blipFill>
          <a:blip r:embed="rId7"/>
          <a:stretch>
            <a:fillRect/>
          </a:stretch>
        </p:blipFill>
        <p:spPr>
          <a:xfrm>
            <a:off x="5557475" y="3464633"/>
            <a:ext cx="2578100" cy="2336800"/>
          </a:xfrm>
          <a:prstGeom prst="rect">
            <a:avLst/>
          </a:prstGeom>
        </p:spPr>
      </p:pic>
      <p:sp>
        <p:nvSpPr>
          <p:cNvPr id="14" name="TextBox 13"/>
          <p:cNvSpPr txBox="1"/>
          <p:nvPr/>
        </p:nvSpPr>
        <p:spPr>
          <a:xfrm>
            <a:off x="4899551" y="6010804"/>
            <a:ext cx="4051855" cy="707886"/>
          </a:xfrm>
          <a:prstGeom prst="rect">
            <a:avLst/>
          </a:prstGeom>
          <a:noFill/>
        </p:spPr>
        <p:txBody>
          <a:bodyPr wrap="square" rtlCol="0">
            <a:spAutoFit/>
          </a:bodyPr>
          <a:lstStyle/>
          <a:p>
            <a:pPr marL="342900" indent="-342900">
              <a:buFont typeface="Arial" charset="0"/>
              <a:buChar char="•"/>
            </a:pPr>
            <a:r>
              <a:rPr lang="en-US" sz="2000" dirty="0" smtClean="0">
                <a:latin typeface="Perpetua" charset="0"/>
                <a:ea typeface="Perpetua" charset="0"/>
                <a:cs typeface="Perpetua" charset="0"/>
              </a:rPr>
              <a:t>Abundant by 16S </a:t>
            </a:r>
            <a:r>
              <a:rPr lang="en-US" sz="2000" smtClean="0">
                <a:latin typeface="Perpetua" charset="0"/>
                <a:ea typeface="Perpetua" charset="0"/>
                <a:cs typeface="Perpetua" charset="0"/>
              </a:rPr>
              <a:t>but transcriptionally rare</a:t>
            </a:r>
          </a:p>
        </p:txBody>
      </p:sp>
      <p:sp>
        <p:nvSpPr>
          <p:cNvPr id="15" name="Rounded Rectangle 14"/>
          <p:cNvSpPr/>
          <p:nvPr/>
        </p:nvSpPr>
        <p:spPr>
          <a:xfrm>
            <a:off x="7014949" y="3364446"/>
            <a:ext cx="1323833" cy="2537174"/>
          </a:xfrm>
          <a:prstGeom prst="round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ounded Rectangle 15"/>
          <p:cNvSpPr/>
          <p:nvPr/>
        </p:nvSpPr>
        <p:spPr>
          <a:xfrm>
            <a:off x="6284792" y="827272"/>
            <a:ext cx="1323833" cy="2537174"/>
          </a:xfrm>
          <a:prstGeom prst="round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146305" y="1959481"/>
            <a:ext cx="4753246" cy="2270863"/>
            <a:chOff x="146305" y="1959481"/>
            <a:chExt cx="4753246" cy="2270863"/>
          </a:xfrm>
        </p:grpSpPr>
        <p:pic>
          <p:nvPicPr>
            <p:cNvPr id="10" name="Picture 9"/>
            <p:cNvPicPr>
              <a:picLocks noChangeAspect="1"/>
            </p:cNvPicPr>
            <p:nvPr/>
          </p:nvPicPr>
          <p:blipFill>
            <a:blip r:embed="rId8"/>
            <a:stretch>
              <a:fillRect/>
            </a:stretch>
          </p:blipFill>
          <p:spPr>
            <a:xfrm rot="16200000">
              <a:off x="1396986" y="708800"/>
              <a:ext cx="2251883" cy="4753246"/>
            </a:xfrm>
            <a:prstGeom prst="rect">
              <a:avLst/>
            </a:prstGeom>
          </p:spPr>
        </p:pic>
        <p:sp>
          <p:nvSpPr>
            <p:cNvPr id="3" name="Rectangle 2"/>
            <p:cNvSpPr/>
            <p:nvPr/>
          </p:nvSpPr>
          <p:spPr>
            <a:xfrm>
              <a:off x="764275" y="4170421"/>
              <a:ext cx="4075677" cy="59923"/>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 name="Footer Placeholder 4"/>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51571238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r>
              <a:rPr lang="en-US" dirty="0"/>
              <a:t>The effect of functional grouping</a:t>
            </a:r>
          </a:p>
        </p:txBody>
      </p:sp>
      <p:pic>
        <p:nvPicPr>
          <p:cNvPr id="5" name="Content Placeholder 4"/>
          <p:cNvPicPr>
            <a:picLocks noGrp="1" noChangeAspect="1"/>
          </p:cNvPicPr>
          <p:nvPr>
            <p:ph sz="quarter" idx="1"/>
          </p:nvPr>
        </p:nvPicPr>
        <p:blipFill>
          <a:blip r:embed="rId4"/>
          <a:stretch>
            <a:fillRect/>
          </a:stretch>
        </p:blipFill>
        <p:spPr>
          <a:xfrm>
            <a:off x="4524815" y="901241"/>
            <a:ext cx="4119617" cy="4320000"/>
          </a:xfrm>
          <a:prstGeom prst="rect">
            <a:avLst/>
          </a:prstGeom>
        </p:spPr>
      </p:pic>
      <p:pic>
        <p:nvPicPr>
          <p:cNvPr id="4" name="Picture 3"/>
          <p:cNvPicPr>
            <a:picLocks noChangeAspect="1"/>
          </p:cNvPicPr>
          <p:nvPr/>
        </p:nvPicPr>
        <p:blipFill>
          <a:blip r:embed="rId5"/>
          <a:stretch>
            <a:fillRect/>
          </a:stretch>
        </p:blipFill>
        <p:spPr>
          <a:xfrm>
            <a:off x="146304" y="901241"/>
            <a:ext cx="4119618" cy="4320000"/>
          </a:xfrm>
          <a:prstGeom prst="rect">
            <a:avLst/>
          </a:prstGeom>
        </p:spPr>
      </p:pic>
      <p:sp>
        <p:nvSpPr>
          <p:cNvPr id="6" name="Content Placeholder 2"/>
          <p:cNvSpPr txBox="1">
            <a:spLocks/>
          </p:cNvSpPr>
          <p:nvPr/>
        </p:nvSpPr>
        <p:spPr bwMode="auto">
          <a:xfrm>
            <a:off x="314074" y="5370863"/>
            <a:ext cx="8589250" cy="118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sz="2200" dirty="0" smtClean="0"/>
              <a:t>Higher variance explained in PC1 (41% vs. 52%)</a:t>
            </a:r>
          </a:p>
          <a:p>
            <a:pPr defTabSz="914400"/>
            <a:r>
              <a:rPr lang="en-US" sz="2200" dirty="0" smtClean="0"/>
              <a:t>Compositionally different (species-specific genes, but functional redundancy per condition)</a:t>
            </a:r>
            <a:endParaRPr lang="en-US" sz="2200" dirty="0"/>
          </a:p>
        </p:txBody>
      </p:sp>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6659363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search for the magic bacterium</a:t>
            </a:r>
            <a:endParaRPr lang="en-US" dirty="0"/>
          </a:p>
        </p:txBody>
      </p:sp>
      <p:pic>
        <p:nvPicPr>
          <p:cNvPr id="4" name="Content Placeholder 3"/>
          <p:cNvPicPr>
            <a:picLocks noGrp="1" noChangeAspect="1"/>
          </p:cNvPicPr>
          <p:nvPr>
            <p:ph sz="quarter" idx="1"/>
          </p:nvPr>
        </p:nvPicPr>
        <p:blipFill>
          <a:blip r:embed="rId2"/>
          <a:srcRect t="-26650" b="-26650"/>
          <a:stretch>
            <a:fillRect/>
          </a:stretch>
        </p:blipFill>
        <p:spPr>
          <a:xfrm>
            <a:off x="314074" y="983129"/>
            <a:ext cx="4158278" cy="2438383"/>
          </a:xfrm>
        </p:spPr>
      </p:pic>
      <p:sp>
        <p:nvSpPr>
          <p:cNvPr id="5" name="TextBox 4"/>
          <p:cNvSpPr txBox="1"/>
          <p:nvPr/>
        </p:nvSpPr>
        <p:spPr>
          <a:xfrm>
            <a:off x="736418" y="1513833"/>
            <a:ext cx="2899636" cy="430887"/>
          </a:xfrm>
          <a:prstGeom prst="rect">
            <a:avLst/>
          </a:prstGeom>
          <a:noFill/>
        </p:spPr>
        <p:txBody>
          <a:bodyPr wrap="none" rtlCol="0">
            <a:spAutoFit/>
          </a:bodyPr>
          <a:lstStyle/>
          <a:p>
            <a:r>
              <a:rPr lang="en-US" sz="2200" dirty="0" smtClean="0">
                <a:solidFill>
                  <a:schemeClr val="accent1">
                    <a:lumMod val="75000"/>
                  </a:schemeClr>
                </a:solidFill>
                <a:latin typeface="Perpetua" charset="0"/>
                <a:ea typeface="Perpetua" charset="0"/>
                <a:cs typeface="Perpetua" charset="0"/>
              </a:rPr>
              <a:t>Reduced</a:t>
            </a:r>
            <a:r>
              <a:rPr lang="en-US" sz="2200" i="1" dirty="0" smtClean="0">
                <a:solidFill>
                  <a:schemeClr val="accent1">
                    <a:lumMod val="75000"/>
                  </a:schemeClr>
                </a:solidFill>
                <a:latin typeface="Perpetua" charset="0"/>
                <a:ea typeface="Perpetua" charset="0"/>
                <a:cs typeface="Perpetua" charset="0"/>
              </a:rPr>
              <a:t> </a:t>
            </a:r>
            <a:r>
              <a:rPr lang="en-US" sz="2200" i="1" dirty="0" err="1" smtClean="0">
                <a:solidFill>
                  <a:schemeClr val="accent1">
                    <a:lumMod val="75000"/>
                  </a:schemeClr>
                </a:solidFill>
                <a:latin typeface="Perpetua" charset="0"/>
                <a:ea typeface="Perpetua" charset="0"/>
                <a:cs typeface="Perpetua" charset="0"/>
              </a:rPr>
              <a:t>Bacteriodes</a:t>
            </a:r>
            <a:r>
              <a:rPr lang="en-US" sz="2200" i="1" dirty="0" smtClean="0">
                <a:solidFill>
                  <a:schemeClr val="accent1">
                    <a:lumMod val="75000"/>
                  </a:schemeClr>
                </a:solidFill>
                <a:latin typeface="Perpetua" charset="0"/>
                <a:ea typeface="Perpetua" charset="0"/>
                <a:cs typeface="Perpetua" charset="0"/>
              </a:rPr>
              <a:t> </a:t>
            </a:r>
            <a:r>
              <a:rPr lang="en-US" sz="2200" i="1" dirty="0" err="1" smtClean="0">
                <a:solidFill>
                  <a:schemeClr val="accent1">
                    <a:lumMod val="75000"/>
                  </a:schemeClr>
                </a:solidFill>
                <a:latin typeface="Perpetua" charset="0"/>
                <a:ea typeface="Perpetua" charset="0"/>
                <a:cs typeface="Perpetua" charset="0"/>
              </a:rPr>
              <a:t>fragilis</a:t>
            </a:r>
            <a:endParaRPr lang="en-US" sz="2200" i="1" dirty="0" smtClean="0">
              <a:solidFill>
                <a:schemeClr val="accent1">
                  <a:lumMod val="75000"/>
                </a:schemeClr>
              </a:solidFill>
              <a:latin typeface="Perpetua" charset="0"/>
              <a:ea typeface="Perpetua" charset="0"/>
              <a:cs typeface="Perpetua" charset="0"/>
            </a:endParaRPr>
          </a:p>
        </p:txBody>
      </p:sp>
      <p:pic>
        <p:nvPicPr>
          <p:cNvPr id="8" name="Picture 7"/>
          <p:cNvPicPr>
            <a:picLocks noChangeAspect="1"/>
          </p:cNvPicPr>
          <p:nvPr/>
        </p:nvPicPr>
        <p:blipFill>
          <a:blip r:embed="rId3"/>
          <a:stretch>
            <a:fillRect/>
          </a:stretch>
        </p:blipFill>
        <p:spPr>
          <a:xfrm>
            <a:off x="4472352" y="983129"/>
            <a:ext cx="4592906" cy="1633812"/>
          </a:xfrm>
          <a:prstGeom prst="rect">
            <a:avLst/>
          </a:prstGeom>
        </p:spPr>
      </p:pic>
      <p:sp>
        <p:nvSpPr>
          <p:cNvPr id="9" name="TextBox 8"/>
          <p:cNvSpPr txBox="1"/>
          <p:nvPr/>
        </p:nvSpPr>
        <p:spPr>
          <a:xfrm>
            <a:off x="6112103" y="2616941"/>
            <a:ext cx="2506511" cy="769441"/>
          </a:xfrm>
          <a:prstGeom prst="rect">
            <a:avLst/>
          </a:prstGeom>
          <a:noFill/>
        </p:spPr>
        <p:txBody>
          <a:bodyPr wrap="none" rtlCol="0">
            <a:spAutoFit/>
          </a:bodyPr>
          <a:lstStyle/>
          <a:p>
            <a:r>
              <a:rPr lang="en-US" sz="2200" dirty="0" smtClean="0">
                <a:solidFill>
                  <a:schemeClr val="accent1">
                    <a:lumMod val="75000"/>
                  </a:schemeClr>
                </a:solidFill>
                <a:latin typeface="Perpetua" charset="0"/>
                <a:ea typeface="Perpetua" charset="0"/>
                <a:cs typeface="Perpetua" charset="0"/>
              </a:rPr>
              <a:t>Excess </a:t>
            </a:r>
            <a:r>
              <a:rPr lang="en-US" sz="2200" i="1" dirty="0" err="1" smtClean="0">
                <a:solidFill>
                  <a:schemeClr val="accent1">
                    <a:lumMod val="75000"/>
                  </a:schemeClr>
                </a:solidFill>
                <a:latin typeface="Perpetua" charset="0"/>
                <a:ea typeface="Perpetua" charset="0"/>
                <a:cs typeface="Perpetua" charset="0"/>
              </a:rPr>
              <a:t>Desulfovibrio</a:t>
            </a:r>
            <a:endParaRPr lang="en-US" sz="2200" i="1" dirty="0" smtClean="0">
              <a:solidFill>
                <a:schemeClr val="accent1">
                  <a:lumMod val="75000"/>
                </a:schemeClr>
              </a:solidFill>
              <a:latin typeface="Perpetua" charset="0"/>
              <a:ea typeface="Perpetua" charset="0"/>
              <a:cs typeface="Perpetua" charset="0"/>
            </a:endParaRPr>
          </a:p>
          <a:p>
            <a:r>
              <a:rPr lang="en-US" sz="2200" i="1" dirty="0" smtClean="0">
                <a:solidFill>
                  <a:schemeClr val="accent1">
                    <a:lumMod val="75000"/>
                  </a:schemeClr>
                </a:solidFill>
                <a:latin typeface="Perpetua" charset="0"/>
                <a:ea typeface="Perpetua" charset="0"/>
                <a:cs typeface="Perpetua" charset="0"/>
              </a:rPr>
              <a:t>Reduced </a:t>
            </a:r>
            <a:r>
              <a:rPr lang="en-US" sz="2200" i="1" dirty="0" err="1" smtClean="0">
                <a:solidFill>
                  <a:schemeClr val="accent1">
                    <a:lumMod val="75000"/>
                  </a:schemeClr>
                </a:solidFill>
                <a:latin typeface="Perpetua" charset="0"/>
                <a:ea typeface="Perpetua" charset="0"/>
                <a:cs typeface="Perpetua" charset="0"/>
              </a:rPr>
              <a:t>Bifidobacterium</a:t>
            </a:r>
            <a:endParaRPr lang="en-US" sz="2200" i="1" dirty="0" smtClean="0">
              <a:solidFill>
                <a:schemeClr val="accent1">
                  <a:lumMod val="75000"/>
                </a:schemeClr>
              </a:solidFill>
              <a:latin typeface="Perpetua" charset="0"/>
              <a:ea typeface="Perpetua" charset="0"/>
              <a:cs typeface="Perpetua" charset="0"/>
            </a:endParaRPr>
          </a:p>
        </p:txBody>
      </p:sp>
      <p:pic>
        <p:nvPicPr>
          <p:cNvPr id="11" name="Picture 10"/>
          <p:cNvPicPr>
            <a:picLocks noChangeAspect="1"/>
          </p:cNvPicPr>
          <p:nvPr/>
        </p:nvPicPr>
        <p:blipFill>
          <a:blip r:embed="rId4"/>
          <a:stretch>
            <a:fillRect/>
          </a:stretch>
        </p:blipFill>
        <p:spPr>
          <a:xfrm>
            <a:off x="821840" y="4325549"/>
            <a:ext cx="4790332" cy="2154503"/>
          </a:xfrm>
          <a:prstGeom prst="rect">
            <a:avLst/>
          </a:prstGeom>
        </p:spPr>
      </p:pic>
      <p:pic>
        <p:nvPicPr>
          <p:cNvPr id="6" name="Picture 5"/>
          <p:cNvPicPr>
            <a:picLocks noChangeAspect="1"/>
          </p:cNvPicPr>
          <p:nvPr/>
        </p:nvPicPr>
        <p:blipFill>
          <a:blip r:embed="rId5"/>
          <a:stretch>
            <a:fillRect/>
          </a:stretch>
        </p:blipFill>
        <p:spPr>
          <a:xfrm>
            <a:off x="3857262" y="4110106"/>
            <a:ext cx="4761352" cy="1604613"/>
          </a:xfrm>
          <a:prstGeom prst="rect">
            <a:avLst/>
          </a:prstGeom>
        </p:spPr>
      </p:pic>
      <p:sp>
        <p:nvSpPr>
          <p:cNvPr id="7" name="TextBox 6"/>
          <p:cNvSpPr txBox="1"/>
          <p:nvPr/>
        </p:nvSpPr>
        <p:spPr>
          <a:xfrm>
            <a:off x="4840937" y="3705416"/>
            <a:ext cx="1986163" cy="430887"/>
          </a:xfrm>
          <a:prstGeom prst="rect">
            <a:avLst/>
          </a:prstGeom>
          <a:noFill/>
        </p:spPr>
        <p:txBody>
          <a:bodyPr wrap="none" rtlCol="0">
            <a:spAutoFit/>
          </a:bodyPr>
          <a:lstStyle/>
          <a:p>
            <a:r>
              <a:rPr lang="en-US" sz="2200" dirty="0" smtClean="0">
                <a:solidFill>
                  <a:schemeClr val="accent1">
                    <a:lumMod val="75000"/>
                  </a:schemeClr>
                </a:solidFill>
                <a:latin typeface="Perpetua" charset="0"/>
                <a:ea typeface="Perpetua" charset="0"/>
                <a:cs typeface="Perpetua" charset="0"/>
              </a:rPr>
              <a:t>Excess </a:t>
            </a:r>
            <a:r>
              <a:rPr lang="en-US" sz="2200" i="1" dirty="0" err="1" smtClean="0">
                <a:solidFill>
                  <a:schemeClr val="accent1">
                    <a:lumMod val="75000"/>
                  </a:schemeClr>
                </a:solidFill>
                <a:latin typeface="Perpetua" charset="0"/>
                <a:ea typeface="Perpetua" charset="0"/>
                <a:cs typeface="Perpetua" charset="0"/>
              </a:rPr>
              <a:t>Bacteriodes</a:t>
            </a:r>
            <a:endParaRPr lang="en-US" sz="2200" i="1" dirty="0" smtClean="0">
              <a:solidFill>
                <a:schemeClr val="accent1">
                  <a:lumMod val="75000"/>
                </a:schemeClr>
              </a:solidFill>
              <a:latin typeface="Perpetua" charset="0"/>
              <a:ea typeface="Perpetua" charset="0"/>
              <a:cs typeface="Perpetua" charset="0"/>
            </a:endParaRPr>
          </a:p>
        </p:txBody>
      </p:sp>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312102119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46050" y="36513"/>
            <a:ext cx="8756650" cy="654050"/>
          </a:xfrm>
        </p:spPr>
        <p:txBody>
          <a:bodyPr>
            <a:normAutofit/>
          </a:bodyPr>
          <a:lstStyle/>
          <a:p>
            <a:r>
              <a:rPr lang="en-US">
                <a:latin typeface="Franklin Gothic Book" charset="0"/>
                <a:ea typeface="ＭＳ Ｐゴシック" charset="0"/>
                <a:cs typeface="ＭＳ Ｐゴシック" charset="0"/>
              </a:rPr>
              <a:t>SEED subsystem differential expression</a:t>
            </a:r>
          </a:p>
        </p:txBody>
      </p:sp>
      <p:pic>
        <p:nvPicPr>
          <p:cNvPr id="38915" name="Picture 3" descr="fig1_stripcharts.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525" y="1055688"/>
            <a:ext cx="8640763"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1878013" y="3067050"/>
            <a:ext cx="6634162" cy="201613"/>
          </a:xfrm>
          <a:prstGeom prst="rect">
            <a:avLst/>
          </a:prstGeom>
          <a:noFill/>
          <a:ln w="1905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ectangle 29"/>
          <p:cNvSpPr/>
          <p:nvPr/>
        </p:nvSpPr>
        <p:spPr>
          <a:xfrm>
            <a:off x="1233488" y="1458913"/>
            <a:ext cx="7278687" cy="360362"/>
          </a:xfrm>
          <a:prstGeom prst="rect">
            <a:avLst/>
          </a:prstGeom>
          <a:noFill/>
          <a:ln w="19050" cap="flat" cmpd="sng" algn="ctr">
            <a:solidFill>
              <a:schemeClr val="accent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11"/>
          </p:nvPr>
        </p:nvSpPr>
        <p:spPr/>
        <p:txBody>
          <a:bodyPr/>
          <a:lstStyle/>
          <a:p>
            <a:pPr>
              <a:defRPr/>
            </a:pPr>
            <a:r>
              <a:rPr lang="en-US" smtClean="0"/>
              <a:t>Tromso 2016</a:t>
            </a:r>
            <a:endParaRPr lang="en-US" dirty="0"/>
          </a:p>
        </p:txBody>
      </p:sp>
      <p:sp>
        <p:nvSpPr>
          <p:cNvPr id="7" name="TextBox 6"/>
          <p:cNvSpPr txBox="1"/>
          <p:nvPr/>
        </p:nvSpPr>
        <p:spPr>
          <a:xfrm>
            <a:off x="5727006" y="6071270"/>
            <a:ext cx="2922094" cy="338554"/>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a:t>
            </a:r>
            <a:r>
              <a:rPr lang="en-US" sz="1600" dirty="0" err="1" smtClean="0">
                <a:solidFill>
                  <a:srgbClr val="7F7F7F"/>
                </a:solidFill>
                <a:latin typeface="Perpetua" charset="0"/>
                <a:ea typeface="Perpetua" charset="0"/>
                <a:cs typeface="Perpetua" charset="0"/>
              </a:rPr>
              <a:t>Macklaim</a:t>
            </a:r>
            <a:r>
              <a:rPr lang="en-US" sz="1600" dirty="0" smtClean="0">
                <a:solidFill>
                  <a:srgbClr val="7F7F7F"/>
                </a:solidFill>
                <a:latin typeface="Perpetua" charset="0"/>
                <a:ea typeface="Perpetua" charset="0"/>
                <a:cs typeface="Perpetua" charset="0"/>
              </a:rPr>
              <a:t> et al. (2013) </a:t>
            </a:r>
            <a:r>
              <a:rPr lang="en-US" sz="1600" dirty="0" err="1" smtClean="0">
                <a:solidFill>
                  <a:srgbClr val="7F7F7F"/>
                </a:solidFill>
                <a:latin typeface="Perpetua" charset="0"/>
                <a:ea typeface="Perpetua" charset="0"/>
                <a:cs typeface="Perpetua" charset="0"/>
              </a:rPr>
              <a:t>Microbiome</a:t>
            </a:r>
            <a:endParaRPr lang="en-US" sz="1600" dirty="0" smtClean="0">
              <a:solidFill>
                <a:srgbClr val="7F7F7F"/>
              </a:solidFill>
              <a:latin typeface="Perpetua" charset="0"/>
              <a:ea typeface="Perpetua" charset="0"/>
              <a:cs typeface="Perpetua" charset="0"/>
            </a:endParaRPr>
          </a:p>
        </p:txBody>
      </p:sp>
    </p:spTree>
    <p:extLst>
      <p:ext uri="{BB962C8B-B14F-4D97-AF65-F5344CB8AC3E}">
        <p14:creationId xmlns:p14="http://schemas.microsoft.com/office/powerpoint/2010/main" val="1476025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46050" y="36513"/>
            <a:ext cx="8756650" cy="654050"/>
          </a:xfrm>
        </p:spPr>
        <p:txBody>
          <a:bodyPr>
            <a:normAutofit/>
          </a:bodyPr>
          <a:lstStyle/>
          <a:p>
            <a:r>
              <a:rPr lang="en-US">
                <a:latin typeface="Franklin Gothic Book" charset="0"/>
                <a:ea typeface="ＭＳ Ｐゴシック" charset="0"/>
                <a:cs typeface="ＭＳ Ｐゴシック" charset="0"/>
              </a:rPr>
              <a:t>SEED subsystem differential expression</a:t>
            </a:r>
          </a:p>
        </p:txBody>
      </p:sp>
      <p:pic>
        <p:nvPicPr>
          <p:cNvPr id="40963" name="Picture 3" descr="fig1_stripcharts.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525" y="1055688"/>
            <a:ext cx="8640763"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68300" y="1260475"/>
            <a:ext cx="8534400" cy="920750"/>
          </a:xfrm>
          <a:prstGeom prst="rect">
            <a:avLst/>
          </a:prstGeom>
          <a:solidFill>
            <a:srgbClr val="FFFFFF">
              <a:alpha val="9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93675" y="2589213"/>
            <a:ext cx="8639175" cy="1042987"/>
          </a:xfrm>
          <a:prstGeom prst="rect">
            <a:avLst/>
          </a:prstGeom>
          <a:solidFill>
            <a:srgbClr val="FFFFFF">
              <a:alpha val="9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maltos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6350" y="4737100"/>
            <a:ext cx="4076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glycogen.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97138" y="5638800"/>
            <a:ext cx="4089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57163" y="1260475"/>
            <a:ext cx="8639175" cy="2160588"/>
          </a:xfrm>
          <a:prstGeom prst="rect">
            <a:avLst/>
          </a:prstGeom>
          <a:solidFill>
            <a:srgbClr val="FFFFFF">
              <a:alpha val="9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9" descr="butyrate.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76500" y="4737100"/>
            <a:ext cx="4089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3"/>
          <p:cNvGrpSpPr>
            <a:grpSpLocks/>
          </p:cNvGrpSpPr>
          <p:nvPr/>
        </p:nvGrpSpPr>
        <p:grpSpPr bwMode="auto">
          <a:xfrm>
            <a:off x="6869113" y="2181225"/>
            <a:ext cx="1036637" cy="2867025"/>
            <a:chOff x="6868583" y="2181375"/>
            <a:chExt cx="1037167" cy="2866874"/>
          </a:xfrm>
        </p:grpSpPr>
        <p:sp>
          <p:nvSpPr>
            <p:cNvPr id="11" name="Rectangle 10"/>
            <p:cNvSpPr/>
            <p:nvPr/>
          </p:nvSpPr>
          <p:spPr>
            <a:xfrm>
              <a:off x="6868583" y="2181375"/>
              <a:ext cx="1037167" cy="407967"/>
            </a:xfrm>
            <a:prstGeom prst="rect">
              <a:avLst/>
            </a:prstGeom>
            <a:noFill/>
            <a:ln w="25400" cap="flat" cmpd="sng" algn="ctr">
              <a:solidFill>
                <a:schemeClr val="accent1">
                  <a:shade val="60000"/>
                  <a:satMod val="110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3" name="Straight Arrow Connector 12"/>
            <p:cNvCxnSpPr>
              <a:stCxn id="11" idx="2"/>
            </p:cNvCxnSpPr>
            <p:nvPr/>
          </p:nvCxnSpPr>
          <p:spPr>
            <a:xfrm rot="5400000">
              <a:off x="5898817" y="3559107"/>
              <a:ext cx="2458907" cy="519377"/>
            </a:xfrm>
            <a:prstGeom prst="straightConnector1">
              <a:avLst/>
            </a:prstGeom>
            <a:ln w="2540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nvGrpSpPr>
          <p:cNvPr id="3" name="Group 18"/>
          <p:cNvGrpSpPr>
            <a:grpSpLocks/>
          </p:cNvGrpSpPr>
          <p:nvPr/>
        </p:nvGrpSpPr>
        <p:grpSpPr bwMode="auto">
          <a:xfrm>
            <a:off x="6565900" y="3400425"/>
            <a:ext cx="1093788" cy="1308100"/>
            <a:chOff x="6566347" y="3400762"/>
            <a:chExt cx="1093747" cy="1308519"/>
          </a:xfrm>
        </p:grpSpPr>
        <p:sp>
          <p:nvSpPr>
            <p:cNvPr id="15" name="Rectangle 14"/>
            <p:cNvSpPr/>
            <p:nvPr/>
          </p:nvSpPr>
          <p:spPr>
            <a:xfrm>
              <a:off x="6623495" y="3400762"/>
              <a:ext cx="1036599" cy="203265"/>
            </a:xfrm>
            <a:prstGeom prst="rect">
              <a:avLst/>
            </a:prstGeom>
            <a:noFill/>
            <a:ln w="25400" cap="flat" cmpd="sng" algn="ctr">
              <a:solidFill>
                <a:schemeClr val="accent1">
                  <a:shade val="60000"/>
                  <a:satMod val="110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6" name="Straight Arrow Connector 15"/>
            <p:cNvCxnSpPr>
              <a:stCxn id="15" idx="2"/>
            </p:cNvCxnSpPr>
            <p:nvPr/>
          </p:nvCxnSpPr>
          <p:spPr>
            <a:xfrm rot="5400000">
              <a:off x="6301047" y="3869327"/>
              <a:ext cx="1105254" cy="574653"/>
            </a:xfrm>
            <a:prstGeom prst="straightConnector1">
              <a:avLst/>
            </a:prstGeom>
            <a:ln w="2540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11"/>
          </p:nvPr>
        </p:nvSpPr>
        <p:spPr/>
        <p:txBody>
          <a:bodyPr/>
          <a:lstStyle/>
          <a:p>
            <a:pPr>
              <a:defRPr/>
            </a:pPr>
            <a:r>
              <a:rPr lang="en-US" smtClean="0"/>
              <a:t>Tromso 2016</a:t>
            </a:r>
            <a:endParaRPr lang="en-US" dirty="0"/>
          </a:p>
        </p:txBody>
      </p:sp>
      <p:sp>
        <p:nvSpPr>
          <p:cNvPr id="17" name="TextBox 16"/>
          <p:cNvSpPr txBox="1"/>
          <p:nvPr/>
        </p:nvSpPr>
        <p:spPr>
          <a:xfrm>
            <a:off x="5727006" y="6071270"/>
            <a:ext cx="2922094" cy="338554"/>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a:t>
            </a:r>
            <a:r>
              <a:rPr lang="en-US" sz="1600" dirty="0" err="1" smtClean="0">
                <a:solidFill>
                  <a:srgbClr val="7F7F7F"/>
                </a:solidFill>
                <a:latin typeface="Perpetua" charset="0"/>
                <a:ea typeface="Perpetua" charset="0"/>
                <a:cs typeface="Perpetua" charset="0"/>
              </a:rPr>
              <a:t>Macklaim</a:t>
            </a:r>
            <a:r>
              <a:rPr lang="en-US" sz="1600" dirty="0" smtClean="0">
                <a:solidFill>
                  <a:srgbClr val="7F7F7F"/>
                </a:solidFill>
                <a:latin typeface="Perpetua" charset="0"/>
                <a:ea typeface="Perpetua" charset="0"/>
                <a:cs typeface="Perpetua" charset="0"/>
              </a:rPr>
              <a:t> et al. (2013) </a:t>
            </a:r>
            <a:r>
              <a:rPr lang="en-US" sz="1600" dirty="0" err="1" smtClean="0">
                <a:solidFill>
                  <a:srgbClr val="7F7F7F"/>
                </a:solidFill>
                <a:latin typeface="Perpetua" charset="0"/>
                <a:ea typeface="Perpetua" charset="0"/>
                <a:cs typeface="Perpetua" charset="0"/>
              </a:rPr>
              <a:t>Microbiome</a:t>
            </a:r>
            <a:endParaRPr lang="en-US" sz="1600" dirty="0" smtClean="0">
              <a:solidFill>
                <a:srgbClr val="7F7F7F"/>
              </a:solidFill>
              <a:latin typeface="Perpetua" charset="0"/>
              <a:ea typeface="Perpetua" charset="0"/>
              <a:cs typeface="Perpetua" charset="0"/>
            </a:endParaRPr>
          </a:p>
        </p:txBody>
      </p:sp>
    </p:spTree>
    <p:extLst>
      <p:ext uri="{BB962C8B-B14F-4D97-AF65-F5344CB8AC3E}">
        <p14:creationId xmlns:p14="http://schemas.microsoft.com/office/powerpoint/2010/main" val="1935110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nodeType="afterGroup">
                            <p:stCondLst>
                              <p:cond delay="500"/>
                            </p:stCondLst>
                            <p:childTnLst>
                              <p:par>
                                <p:cTn id="37" presetID="1"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rmAutofit/>
          </a:bodyPr>
          <a:lstStyle/>
          <a:p>
            <a:r>
              <a:rPr lang="en-US" dirty="0">
                <a:latin typeface="Franklin Gothic Book" charset="0"/>
                <a:ea typeface="ＭＳ Ｐゴシック" charset="0"/>
                <a:cs typeface="ＭＳ Ｐゴシック" charset="0"/>
              </a:rPr>
              <a:t>Reconstruct metabolic pathways – Glycerol metabolism</a:t>
            </a:r>
          </a:p>
        </p:txBody>
      </p:sp>
      <p:pic>
        <p:nvPicPr>
          <p:cNvPr id="43011" name="Picture 4" descr="Figure_4_glycerol.pdf"/>
          <p:cNvPicPr>
            <a:picLocks noChangeAspect="1"/>
          </p:cNvPicPr>
          <p:nvPr/>
        </p:nvPicPr>
        <p:blipFill>
          <a:blip r:embed="rId3">
            <a:extLst>
              <a:ext uri="{28A0092B-C50C-407E-A947-70E740481C1C}">
                <a14:useLocalDpi xmlns:a14="http://schemas.microsoft.com/office/drawing/2010/main" val="0"/>
              </a:ext>
            </a:extLst>
          </a:blip>
          <a:srcRect l="9708" t="18484" r="10588" b="25394"/>
          <a:stretch>
            <a:fillRect/>
          </a:stretch>
        </p:blipFill>
        <p:spPr bwMode="auto">
          <a:xfrm>
            <a:off x="2420938" y="1362075"/>
            <a:ext cx="4819650"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5"/>
          <p:cNvSpPr txBox="1">
            <a:spLocks noChangeArrowheads="1"/>
          </p:cNvSpPr>
          <p:nvPr/>
        </p:nvSpPr>
        <p:spPr bwMode="auto">
          <a:xfrm rot="-1800082">
            <a:off x="3786188" y="1533525"/>
            <a:ext cx="1411287" cy="306388"/>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249" tIns="45625" rIns="91249" bIns="45625">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i="1">
                <a:latin typeface="Calibri" charset="0"/>
              </a:rPr>
              <a:t>Prevotella amnii</a:t>
            </a:r>
          </a:p>
        </p:txBody>
      </p:sp>
      <p:sp>
        <p:nvSpPr>
          <p:cNvPr id="43013" name="TextBox 5"/>
          <p:cNvSpPr txBox="1">
            <a:spLocks noChangeArrowheads="1"/>
          </p:cNvSpPr>
          <p:nvPr/>
        </p:nvSpPr>
        <p:spPr bwMode="auto">
          <a:xfrm rot="-1800082">
            <a:off x="4889500" y="1689100"/>
            <a:ext cx="719138" cy="307975"/>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249" tIns="45625" rIns="91249" bIns="45625">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i="1">
                <a:latin typeface="Calibri" charset="0"/>
              </a:rPr>
              <a:t>L. iners</a:t>
            </a:r>
          </a:p>
        </p:txBody>
      </p:sp>
      <p:sp>
        <p:nvSpPr>
          <p:cNvPr id="43014" name="TextBox 5"/>
          <p:cNvSpPr txBox="1">
            <a:spLocks noChangeArrowheads="1"/>
          </p:cNvSpPr>
          <p:nvPr/>
        </p:nvSpPr>
        <p:spPr bwMode="auto">
          <a:xfrm>
            <a:off x="1166813" y="2243138"/>
            <a:ext cx="1081087" cy="523875"/>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249" tIns="45625" rIns="91249" bIns="45625">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i="1">
                <a:latin typeface="Calibri" charset="0"/>
              </a:rPr>
              <a:t>L. iners</a:t>
            </a:r>
          </a:p>
          <a:p>
            <a:pPr eaLnBrk="1" hangingPunct="1"/>
            <a:r>
              <a:rPr lang="en-US" sz="1400" b="1" i="1">
                <a:latin typeface="Calibri" charset="0"/>
              </a:rPr>
              <a:t>L. crispatus</a:t>
            </a:r>
          </a:p>
        </p:txBody>
      </p:sp>
      <p:sp>
        <p:nvSpPr>
          <p:cNvPr id="2" name="Footer Placeholder 1"/>
          <p:cNvSpPr>
            <a:spLocks noGrp="1"/>
          </p:cNvSpPr>
          <p:nvPr>
            <p:ph type="ftr" sz="quarter" idx="11"/>
          </p:nvPr>
        </p:nvSpPr>
        <p:spPr/>
        <p:txBody>
          <a:bodyPr/>
          <a:lstStyle/>
          <a:p>
            <a:pPr>
              <a:defRPr/>
            </a:pPr>
            <a:r>
              <a:rPr lang="en-US" smtClean="0"/>
              <a:t>Tromso 2016</a:t>
            </a:r>
            <a:endParaRPr lang="en-US"/>
          </a:p>
        </p:txBody>
      </p:sp>
      <p:sp>
        <p:nvSpPr>
          <p:cNvPr id="10" name="TextBox 9"/>
          <p:cNvSpPr txBox="1"/>
          <p:nvPr/>
        </p:nvSpPr>
        <p:spPr>
          <a:xfrm>
            <a:off x="5727006" y="6071270"/>
            <a:ext cx="2922094" cy="338554"/>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a:t>
            </a:r>
            <a:r>
              <a:rPr lang="en-US" sz="1600" dirty="0" err="1" smtClean="0">
                <a:solidFill>
                  <a:srgbClr val="7F7F7F"/>
                </a:solidFill>
                <a:latin typeface="Perpetua" charset="0"/>
                <a:ea typeface="Perpetua" charset="0"/>
                <a:cs typeface="Perpetua" charset="0"/>
              </a:rPr>
              <a:t>Macklaim</a:t>
            </a:r>
            <a:r>
              <a:rPr lang="en-US" sz="1600" dirty="0" smtClean="0">
                <a:solidFill>
                  <a:srgbClr val="7F7F7F"/>
                </a:solidFill>
                <a:latin typeface="Perpetua" charset="0"/>
                <a:ea typeface="Perpetua" charset="0"/>
                <a:cs typeface="Perpetua" charset="0"/>
              </a:rPr>
              <a:t> et al. (2013) </a:t>
            </a:r>
            <a:r>
              <a:rPr lang="en-US" sz="1600" dirty="0" err="1" smtClean="0">
                <a:solidFill>
                  <a:srgbClr val="7F7F7F"/>
                </a:solidFill>
                <a:latin typeface="Perpetua" charset="0"/>
                <a:ea typeface="Perpetua" charset="0"/>
                <a:cs typeface="Perpetua" charset="0"/>
              </a:rPr>
              <a:t>Microbiome</a:t>
            </a:r>
            <a:endParaRPr lang="en-US" sz="1600" dirty="0" smtClean="0">
              <a:solidFill>
                <a:srgbClr val="7F7F7F"/>
              </a:solidFill>
              <a:latin typeface="Perpetua" charset="0"/>
              <a:ea typeface="Perpetua" charset="0"/>
              <a:cs typeface="Perpetua" charset="0"/>
            </a:endParaRPr>
          </a:p>
        </p:txBody>
      </p:sp>
    </p:spTree>
    <p:extLst>
      <p:ext uri="{BB962C8B-B14F-4D97-AF65-F5344CB8AC3E}">
        <p14:creationId xmlns:p14="http://schemas.microsoft.com/office/powerpoint/2010/main" val="1422995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alphaModFix amt="10000"/>
          </a:blip>
          <a:stretch>
            <a:fillRect/>
          </a:stretch>
        </p:blipFill>
        <p:spPr>
          <a:xfrm>
            <a:off x="-1" y="-23516"/>
            <a:ext cx="9144000" cy="6857999"/>
          </a:xfrm>
          <a:prstGeom prst="rect">
            <a:avLst/>
          </a:prstGeom>
        </p:spPr>
      </p:pic>
      <p:sp>
        <p:nvSpPr>
          <p:cNvPr id="2" name="Title 1"/>
          <p:cNvSpPr>
            <a:spLocks noGrp="1"/>
          </p:cNvSpPr>
          <p:nvPr>
            <p:ph type="title"/>
          </p:nvPr>
        </p:nvSpPr>
        <p:spPr/>
        <p:txBody>
          <a:bodyPr/>
          <a:lstStyle/>
          <a:p>
            <a:r>
              <a:rPr lang="en-US" dirty="0" smtClean="0"/>
              <a:t>Associations in health and BV</a:t>
            </a:r>
            <a:endParaRPr lang="en-US" dirty="0"/>
          </a:p>
        </p:txBody>
      </p:sp>
      <p:sp>
        <p:nvSpPr>
          <p:cNvPr id="3" name="Content Placeholder 2"/>
          <p:cNvSpPr>
            <a:spLocks noGrp="1"/>
          </p:cNvSpPr>
          <p:nvPr>
            <p:ph sz="quarter" idx="1"/>
          </p:nvPr>
        </p:nvSpPr>
        <p:spPr>
          <a:xfrm>
            <a:off x="314074" y="723821"/>
            <a:ext cx="8589250" cy="763784"/>
          </a:xfrm>
        </p:spPr>
        <p:txBody>
          <a:bodyPr/>
          <a:lstStyle/>
          <a:p>
            <a:r>
              <a:rPr lang="en-US" dirty="0" smtClean="0">
                <a:solidFill>
                  <a:schemeClr val="accent1"/>
                </a:solidFill>
              </a:rPr>
              <a:t>Phi</a:t>
            </a:r>
            <a:r>
              <a:rPr lang="en-US" baseline="30000" dirty="0" smtClean="0">
                <a:solidFill>
                  <a:schemeClr val="accent1"/>
                </a:solidFill>
              </a:rPr>
              <a:t>*</a:t>
            </a:r>
            <a:r>
              <a:rPr lang="en-US" dirty="0" smtClean="0"/>
              <a:t>: correlations in compositional space</a:t>
            </a:r>
            <a:endParaRPr lang="en-US" dirty="0"/>
          </a:p>
        </p:txBody>
      </p:sp>
      <p:sp>
        <p:nvSpPr>
          <p:cNvPr id="5" name="Oval 4"/>
          <p:cNvSpPr/>
          <p:nvPr/>
        </p:nvSpPr>
        <p:spPr>
          <a:xfrm>
            <a:off x="5253042" y="3175622"/>
            <a:ext cx="327546" cy="313899"/>
          </a:xfrm>
          <a:prstGeom prst="ellipse">
            <a:avLst/>
          </a:prstGeom>
          <a:solidFill>
            <a:srgbClr val="8FCEFB"/>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Oval 5"/>
          <p:cNvSpPr/>
          <p:nvPr/>
        </p:nvSpPr>
        <p:spPr>
          <a:xfrm>
            <a:off x="5253042" y="4065006"/>
            <a:ext cx="327546" cy="313899"/>
          </a:xfrm>
          <a:prstGeom prst="ellipse">
            <a:avLst/>
          </a:prstGeom>
          <a:solidFill>
            <a:srgbClr val="253C83"/>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Oval 6"/>
          <p:cNvSpPr/>
          <p:nvPr/>
        </p:nvSpPr>
        <p:spPr>
          <a:xfrm>
            <a:off x="5253042" y="5149144"/>
            <a:ext cx="327546" cy="313899"/>
          </a:xfrm>
          <a:prstGeom prst="ellipse">
            <a:avLst/>
          </a:prstGeom>
          <a:solidFill>
            <a:srgbClr val="F56A6B"/>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Content Placeholder 2"/>
          <p:cNvSpPr txBox="1">
            <a:spLocks/>
          </p:cNvSpPr>
          <p:nvPr/>
        </p:nvSpPr>
        <p:spPr bwMode="auto">
          <a:xfrm>
            <a:off x="5101974" y="1668531"/>
            <a:ext cx="3919196" cy="150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dirty="0" smtClean="0"/>
              <a:t>Association between features</a:t>
            </a:r>
          </a:p>
          <a:p>
            <a:pPr defTabSz="914400"/>
            <a:r>
              <a:rPr lang="en-US" dirty="0" smtClean="0"/>
              <a:t>Coordinate position shows association with samples</a:t>
            </a:r>
            <a:endParaRPr lang="en-US" dirty="0"/>
          </a:p>
        </p:txBody>
      </p:sp>
      <p:sp>
        <p:nvSpPr>
          <p:cNvPr id="9" name="TextBox 8"/>
          <p:cNvSpPr txBox="1"/>
          <p:nvPr/>
        </p:nvSpPr>
        <p:spPr>
          <a:xfrm>
            <a:off x="5621688" y="3102592"/>
            <a:ext cx="2757422" cy="769441"/>
          </a:xfrm>
          <a:prstGeom prst="rect">
            <a:avLst/>
          </a:prstGeom>
          <a:noFill/>
        </p:spPr>
        <p:txBody>
          <a:bodyPr wrap="none" rtlCol="0">
            <a:spAutoFit/>
          </a:bodyPr>
          <a:lstStyle/>
          <a:p>
            <a:r>
              <a:rPr lang="en-US" sz="2200" dirty="0" smtClean="0">
                <a:latin typeface="Perpetua" charset="0"/>
                <a:ea typeface="Perpetua" charset="0"/>
                <a:cs typeface="Perpetua" charset="0"/>
              </a:rPr>
              <a:t>H cluster 1</a:t>
            </a:r>
          </a:p>
          <a:p>
            <a:pPr marL="342900" indent="-342900">
              <a:buFont typeface="Arial" charset="0"/>
              <a:buChar char="•"/>
            </a:pPr>
            <a:r>
              <a:rPr lang="en-US" sz="2200" dirty="0" smtClean="0">
                <a:latin typeface="Perpetua" charset="0"/>
                <a:ea typeface="Perpetua" charset="0"/>
                <a:cs typeface="Perpetua" charset="0"/>
              </a:rPr>
              <a:t>Sugar metabolism, </a:t>
            </a:r>
            <a:r>
              <a:rPr lang="is-IS" sz="2200" dirty="0" smtClean="0">
                <a:latin typeface="Perpetua" charset="0"/>
                <a:ea typeface="Perpetua" charset="0"/>
                <a:cs typeface="Perpetua" charset="0"/>
              </a:rPr>
              <a:t>…</a:t>
            </a:r>
            <a:endParaRPr lang="en-US" sz="2200" dirty="0" smtClean="0">
              <a:latin typeface="Perpetua" charset="0"/>
              <a:ea typeface="Perpetua" charset="0"/>
              <a:cs typeface="Perpetua" charset="0"/>
            </a:endParaRPr>
          </a:p>
        </p:txBody>
      </p:sp>
      <p:sp>
        <p:nvSpPr>
          <p:cNvPr id="10" name="TextBox 9"/>
          <p:cNvSpPr txBox="1"/>
          <p:nvPr/>
        </p:nvSpPr>
        <p:spPr>
          <a:xfrm>
            <a:off x="5621688" y="4006511"/>
            <a:ext cx="2962799" cy="769441"/>
          </a:xfrm>
          <a:prstGeom prst="rect">
            <a:avLst/>
          </a:prstGeom>
          <a:noFill/>
        </p:spPr>
        <p:txBody>
          <a:bodyPr wrap="none" rtlCol="0">
            <a:spAutoFit/>
          </a:bodyPr>
          <a:lstStyle/>
          <a:p>
            <a:r>
              <a:rPr lang="en-US" sz="2200" dirty="0" smtClean="0">
                <a:latin typeface="Perpetua" charset="0"/>
                <a:ea typeface="Perpetua" charset="0"/>
                <a:cs typeface="Perpetua" charset="0"/>
              </a:rPr>
              <a:t>H cluster 2</a:t>
            </a:r>
          </a:p>
          <a:p>
            <a:pPr marL="342900" indent="-342900">
              <a:buFont typeface="Arial" charset="0"/>
              <a:buChar char="•"/>
            </a:pPr>
            <a:r>
              <a:rPr lang="en-US" sz="2200" dirty="0" smtClean="0">
                <a:latin typeface="Perpetua" charset="0"/>
                <a:ea typeface="Perpetua" charset="0"/>
                <a:cs typeface="Perpetua" charset="0"/>
              </a:rPr>
              <a:t>DNA rep and repair, </a:t>
            </a:r>
            <a:r>
              <a:rPr lang="is-IS" sz="2200" dirty="0" smtClean="0">
                <a:latin typeface="Perpetua" charset="0"/>
                <a:ea typeface="Perpetua" charset="0"/>
                <a:cs typeface="Perpetua" charset="0"/>
              </a:rPr>
              <a:t>…</a:t>
            </a:r>
            <a:endParaRPr lang="en-US" sz="2200" dirty="0" smtClean="0">
              <a:latin typeface="Perpetua" charset="0"/>
              <a:ea typeface="Perpetua" charset="0"/>
              <a:cs typeface="Perpetua" charset="0"/>
            </a:endParaRPr>
          </a:p>
        </p:txBody>
      </p:sp>
      <p:sp>
        <p:nvSpPr>
          <p:cNvPr id="11" name="TextBox 10"/>
          <p:cNvSpPr txBox="1"/>
          <p:nvPr/>
        </p:nvSpPr>
        <p:spPr>
          <a:xfrm>
            <a:off x="5621688" y="5090649"/>
            <a:ext cx="3599896" cy="769441"/>
          </a:xfrm>
          <a:prstGeom prst="rect">
            <a:avLst/>
          </a:prstGeom>
          <a:noFill/>
        </p:spPr>
        <p:txBody>
          <a:bodyPr wrap="none" rtlCol="0">
            <a:spAutoFit/>
          </a:bodyPr>
          <a:lstStyle/>
          <a:p>
            <a:r>
              <a:rPr lang="en-US" sz="2200" dirty="0" smtClean="0">
                <a:latin typeface="Perpetua" charset="0"/>
                <a:ea typeface="Perpetua" charset="0"/>
                <a:cs typeface="Perpetua" charset="0"/>
              </a:rPr>
              <a:t>BV cluster 1</a:t>
            </a:r>
          </a:p>
          <a:p>
            <a:pPr marL="342900" indent="-342900">
              <a:buFont typeface="Arial" charset="0"/>
              <a:buChar char="•"/>
            </a:pPr>
            <a:r>
              <a:rPr lang="en-US" sz="2200" dirty="0" smtClean="0">
                <a:latin typeface="Perpetua" charset="0"/>
                <a:ea typeface="Perpetua" charset="0"/>
                <a:cs typeface="Perpetua" charset="0"/>
              </a:rPr>
              <a:t>Polyamines, </a:t>
            </a:r>
            <a:r>
              <a:rPr lang="en-US" sz="2200" dirty="0" err="1" smtClean="0">
                <a:latin typeface="Perpetua" charset="0"/>
                <a:ea typeface="Perpetua" charset="0"/>
                <a:cs typeface="Perpetua" charset="0"/>
              </a:rPr>
              <a:t>oxorecuctases</a:t>
            </a:r>
            <a:r>
              <a:rPr lang="en-US" sz="2200" dirty="0" smtClean="0">
                <a:latin typeface="Perpetua" charset="0"/>
                <a:ea typeface="Perpetua" charset="0"/>
                <a:cs typeface="Perpetua" charset="0"/>
              </a:rPr>
              <a:t>, ...</a:t>
            </a:r>
          </a:p>
        </p:txBody>
      </p:sp>
      <p:grpSp>
        <p:nvGrpSpPr>
          <p:cNvPr id="24" name="Group 23"/>
          <p:cNvGrpSpPr/>
          <p:nvPr/>
        </p:nvGrpSpPr>
        <p:grpSpPr>
          <a:xfrm>
            <a:off x="150298" y="1502200"/>
            <a:ext cx="4787900" cy="5054600"/>
            <a:chOff x="150298" y="1502200"/>
            <a:chExt cx="4787900" cy="5054600"/>
          </a:xfrm>
        </p:grpSpPr>
        <p:pic>
          <p:nvPicPr>
            <p:cNvPr id="4" name="Picture 3"/>
            <p:cNvPicPr>
              <a:picLocks noChangeAspect="1"/>
            </p:cNvPicPr>
            <p:nvPr/>
          </p:nvPicPr>
          <p:blipFill>
            <a:blip r:embed="rId4"/>
            <a:stretch>
              <a:fillRect/>
            </a:stretch>
          </p:blipFill>
          <p:spPr>
            <a:xfrm>
              <a:off x="150298" y="1502200"/>
              <a:ext cx="4787900" cy="5054600"/>
            </a:xfrm>
            <a:prstGeom prst="rect">
              <a:avLst/>
            </a:prstGeom>
          </p:spPr>
        </p:pic>
        <p:sp>
          <p:nvSpPr>
            <p:cNvPr id="16" name="Rectangle 15"/>
            <p:cNvSpPr>
              <a:spLocks noChangeAspect="1"/>
            </p:cNvSpPr>
            <p:nvPr/>
          </p:nvSpPr>
          <p:spPr>
            <a:xfrm>
              <a:off x="3823405" y="2212784"/>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ectangle 11"/>
            <p:cNvSpPr>
              <a:spLocks noChangeAspect="1"/>
            </p:cNvSpPr>
            <p:nvPr/>
          </p:nvSpPr>
          <p:spPr>
            <a:xfrm>
              <a:off x="4196295" y="2212785"/>
              <a:ext cx="252000" cy="252000"/>
            </a:xfrm>
            <a:prstGeom prst="rect">
              <a:avLst/>
            </a:prstGeom>
            <a:solidFill>
              <a:srgbClr val="C1E185"/>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ectangle 16"/>
            <p:cNvSpPr>
              <a:spLocks noChangeAspect="1"/>
            </p:cNvSpPr>
            <p:nvPr/>
          </p:nvSpPr>
          <p:spPr>
            <a:xfrm>
              <a:off x="3830091" y="5416969"/>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p:cNvSpPr>
              <a:spLocks noChangeAspect="1"/>
            </p:cNvSpPr>
            <p:nvPr/>
          </p:nvSpPr>
          <p:spPr>
            <a:xfrm>
              <a:off x="4196295" y="5426463"/>
              <a:ext cx="252000" cy="252000"/>
            </a:xfrm>
            <a:prstGeom prst="rect">
              <a:avLst/>
            </a:prstGeom>
            <a:solidFill>
              <a:srgbClr val="FEF4A8"/>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p:cNvSpPr>
              <a:spLocks noChangeAspect="1"/>
            </p:cNvSpPr>
            <p:nvPr/>
          </p:nvSpPr>
          <p:spPr>
            <a:xfrm>
              <a:off x="970782" y="5413548"/>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ectangle 13"/>
            <p:cNvSpPr>
              <a:spLocks noChangeAspect="1"/>
            </p:cNvSpPr>
            <p:nvPr/>
          </p:nvSpPr>
          <p:spPr>
            <a:xfrm>
              <a:off x="970782" y="5437934"/>
              <a:ext cx="252000" cy="252000"/>
            </a:xfrm>
            <a:prstGeom prst="rect">
              <a:avLst/>
            </a:prstGeom>
            <a:solidFill>
              <a:srgbClr val="B8E3FF"/>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a:spLocks noChangeAspect="1"/>
            </p:cNvSpPr>
            <p:nvPr/>
          </p:nvSpPr>
          <p:spPr>
            <a:xfrm>
              <a:off x="956986" y="2217207"/>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p:cNvSpPr>
              <a:spLocks noChangeAspect="1"/>
            </p:cNvSpPr>
            <p:nvPr/>
          </p:nvSpPr>
          <p:spPr>
            <a:xfrm>
              <a:off x="970782" y="2212785"/>
              <a:ext cx="252000" cy="252000"/>
            </a:xfrm>
            <a:prstGeom prst="rect">
              <a:avLst/>
            </a:prstGeom>
            <a:solidFill>
              <a:srgbClr val="93BEE0"/>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3666315" y="5394657"/>
              <a:ext cx="570990" cy="338554"/>
            </a:xfrm>
            <a:prstGeom prst="rect">
              <a:avLst/>
            </a:prstGeom>
            <a:noFill/>
          </p:spPr>
          <p:txBody>
            <a:bodyPr wrap="none" rtlCol="0">
              <a:spAutoFit/>
            </a:bodyPr>
            <a:lstStyle/>
            <a:p>
              <a:r>
                <a:rPr lang="en-US" sz="1600" smtClean="0">
                  <a:latin typeface="Helvetica" charset="0"/>
                  <a:ea typeface="Helvetica" charset="0"/>
                  <a:cs typeface="Helvetica" charset="0"/>
                </a:rPr>
                <a:t>BV1</a:t>
              </a:r>
            </a:p>
          </p:txBody>
        </p:sp>
        <p:sp>
          <p:nvSpPr>
            <p:cNvPr id="21" name="TextBox 20"/>
            <p:cNvSpPr txBox="1"/>
            <p:nvPr/>
          </p:nvSpPr>
          <p:spPr>
            <a:xfrm>
              <a:off x="3680197" y="2171106"/>
              <a:ext cx="570990" cy="338554"/>
            </a:xfrm>
            <a:prstGeom prst="rect">
              <a:avLst/>
            </a:prstGeom>
            <a:noFill/>
          </p:spPr>
          <p:txBody>
            <a:bodyPr wrap="none" rtlCol="0">
              <a:spAutoFit/>
            </a:bodyPr>
            <a:lstStyle/>
            <a:p>
              <a:r>
                <a:rPr lang="en-US" sz="1600" dirty="0" smtClean="0">
                  <a:latin typeface="Helvetica" charset="0"/>
                  <a:ea typeface="Helvetica" charset="0"/>
                  <a:cs typeface="Helvetica" charset="0"/>
                </a:rPr>
                <a:t>BV2</a:t>
              </a:r>
            </a:p>
          </p:txBody>
        </p:sp>
        <p:sp>
          <p:nvSpPr>
            <p:cNvPr id="22" name="TextBox 21"/>
            <p:cNvSpPr txBox="1"/>
            <p:nvPr/>
          </p:nvSpPr>
          <p:spPr>
            <a:xfrm>
              <a:off x="1170856" y="2171106"/>
              <a:ext cx="445956" cy="338554"/>
            </a:xfrm>
            <a:prstGeom prst="rect">
              <a:avLst/>
            </a:prstGeom>
            <a:noFill/>
          </p:spPr>
          <p:txBody>
            <a:bodyPr wrap="none" rtlCol="0">
              <a:spAutoFit/>
            </a:bodyPr>
            <a:lstStyle/>
            <a:p>
              <a:r>
                <a:rPr lang="en-US" sz="1600" dirty="0">
                  <a:latin typeface="Helvetica" charset="0"/>
                  <a:ea typeface="Helvetica" charset="0"/>
                  <a:cs typeface="Helvetica" charset="0"/>
                </a:rPr>
                <a:t>H</a:t>
              </a:r>
              <a:r>
                <a:rPr lang="en-US" sz="1600" dirty="0" smtClean="0">
                  <a:latin typeface="Helvetica" charset="0"/>
                  <a:ea typeface="Helvetica" charset="0"/>
                  <a:cs typeface="Helvetica" charset="0"/>
                </a:rPr>
                <a:t>2</a:t>
              </a:r>
            </a:p>
          </p:txBody>
        </p:sp>
        <p:sp>
          <p:nvSpPr>
            <p:cNvPr id="23" name="TextBox 22"/>
            <p:cNvSpPr txBox="1"/>
            <p:nvPr/>
          </p:nvSpPr>
          <p:spPr>
            <a:xfrm>
              <a:off x="1188819" y="5383186"/>
              <a:ext cx="445956" cy="338554"/>
            </a:xfrm>
            <a:prstGeom prst="rect">
              <a:avLst/>
            </a:prstGeom>
            <a:noFill/>
          </p:spPr>
          <p:txBody>
            <a:bodyPr wrap="none" rtlCol="0">
              <a:spAutoFit/>
            </a:bodyPr>
            <a:lstStyle/>
            <a:p>
              <a:r>
                <a:rPr lang="en-US" sz="1600" dirty="0" smtClean="0">
                  <a:latin typeface="Helvetica" charset="0"/>
                  <a:ea typeface="Helvetica" charset="0"/>
                  <a:cs typeface="Helvetica" charset="0"/>
                </a:rPr>
                <a:t>H</a:t>
              </a:r>
              <a:r>
                <a:rPr lang="en-US" sz="1600" dirty="0">
                  <a:latin typeface="Helvetica" charset="0"/>
                  <a:ea typeface="Helvetica" charset="0"/>
                  <a:cs typeface="Helvetica" charset="0"/>
                </a:rPr>
                <a:t>1</a:t>
              </a:r>
              <a:endParaRPr lang="en-US" sz="1600" dirty="0" smtClean="0">
                <a:latin typeface="Helvetica" charset="0"/>
                <a:ea typeface="Helvetica" charset="0"/>
                <a:cs typeface="Helvetica" charset="0"/>
              </a:endParaRPr>
            </a:p>
          </p:txBody>
        </p:sp>
      </p:grpSp>
      <p:sp>
        <p:nvSpPr>
          <p:cNvPr id="25" name="TextBox 24"/>
          <p:cNvSpPr txBox="1"/>
          <p:nvPr/>
        </p:nvSpPr>
        <p:spPr>
          <a:xfrm>
            <a:off x="5727006" y="6071270"/>
            <a:ext cx="2130070" cy="584775"/>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*Lovell et al. (2015) </a:t>
            </a:r>
            <a:r>
              <a:rPr lang="en-US" sz="1600" dirty="0" err="1" smtClean="0">
                <a:solidFill>
                  <a:srgbClr val="7F7F7F"/>
                </a:solidFill>
                <a:latin typeface="Perpetua" charset="0"/>
                <a:ea typeface="Perpetua" charset="0"/>
                <a:cs typeface="Perpetua" charset="0"/>
              </a:rPr>
              <a:t>PLoS</a:t>
            </a:r>
            <a:endParaRPr lang="en-US" sz="1600" dirty="0" smtClean="0">
              <a:solidFill>
                <a:srgbClr val="7F7F7F"/>
              </a:solidFill>
              <a:latin typeface="Perpetua" charset="0"/>
              <a:ea typeface="Perpetua" charset="0"/>
              <a:cs typeface="Perpetua" charset="0"/>
            </a:endParaRPr>
          </a:p>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*G. Gloor </a:t>
            </a:r>
            <a:r>
              <a:rPr lang="en-US" sz="1600" dirty="0" err="1" smtClean="0">
                <a:solidFill>
                  <a:srgbClr val="7F7F7F"/>
                </a:solidFill>
                <a:latin typeface="Perpetua" charset="0"/>
                <a:ea typeface="Perpetua" charset="0"/>
                <a:cs typeface="Perpetua" charset="0"/>
              </a:rPr>
              <a:t>CoDa-seq</a:t>
            </a:r>
            <a:endParaRPr lang="en-US" sz="1600" dirty="0" smtClean="0">
              <a:solidFill>
                <a:srgbClr val="7F7F7F"/>
              </a:solidFill>
              <a:latin typeface="Perpetua" charset="0"/>
              <a:ea typeface="Perpetua" charset="0"/>
              <a:cs typeface="Perpetua" charset="0"/>
            </a:endParaRPr>
          </a:p>
        </p:txBody>
      </p:sp>
      <p:sp>
        <p:nvSpPr>
          <p:cNvPr id="27" name="Footer Placeholder 26"/>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1527378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r>
              <a:rPr lang="en-US" dirty="0" smtClean="0"/>
              <a:t>Differential transcript abundance in BV subgroups</a:t>
            </a:r>
            <a:endParaRPr lang="en-US" dirty="0"/>
          </a:p>
        </p:txBody>
      </p:sp>
      <p:pic>
        <p:nvPicPr>
          <p:cNvPr id="4" name="Content Placeholder 3"/>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177424" y="1941137"/>
            <a:ext cx="8588375" cy="4723606"/>
          </a:xfrm>
        </p:spPr>
      </p:pic>
      <p:sp>
        <p:nvSpPr>
          <p:cNvPr id="6" name="Content Placeholder 2"/>
          <p:cNvSpPr txBox="1">
            <a:spLocks/>
          </p:cNvSpPr>
          <p:nvPr/>
        </p:nvSpPr>
        <p:spPr bwMode="auto">
          <a:xfrm>
            <a:off x="236468" y="808723"/>
            <a:ext cx="8666855" cy="109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ts val="575"/>
              </a:spcBef>
              <a:spcAft>
                <a:spcPct val="0"/>
              </a:spcAft>
              <a:buClr>
                <a:schemeClr val="accent1"/>
              </a:buClr>
              <a:buSzPct val="85000"/>
              <a:buFont typeface="Wingdings 2" charset="2"/>
              <a:buChar char=""/>
              <a:defRPr sz="2400" kern="1200">
                <a:solidFill>
                  <a:schemeClr val="tx1"/>
                </a:solidFill>
                <a:latin typeface="+mn-lt"/>
                <a:ea typeface="ＭＳ Ｐゴシック" pitchFamily="8" charset="-128"/>
                <a:cs typeface="ＭＳ Ｐゴシック" pitchFamily="8" charset="-128"/>
              </a:defRPr>
            </a:lvl1pPr>
            <a:lvl2pPr marL="547688" indent="-228600" algn="l" rtl="0" eaLnBrk="1" fontAlgn="base" hangingPunct="1">
              <a:spcBef>
                <a:spcPts val="375"/>
              </a:spcBef>
              <a:spcAft>
                <a:spcPct val="0"/>
              </a:spcAft>
              <a:buClr>
                <a:schemeClr val="accent2"/>
              </a:buClr>
              <a:buSzPct val="85000"/>
              <a:buFont typeface="Wingdings 2" charset="2"/>
              <a:buChar char=""/>
              <a:defRPr sz="2200" kern="1200">
                <a:solidFill>
                  <a:schemeClr val="tx1"/>
                </a:solidFill>
                <a:latin typeface="+mn-lt"/>
                <a:ea typeface="ＭＳ Ｐゴシック" pitchFamily="8" charset="-128"/>
                <a:cs typeface="+mn-cs"/>
              </a:defRPr>
            </a:lvl2pPr>
            <a:lvl3pPr marL="822325" indent="-228600" algn="l" rtl="0" eaLnBrk="1" fontAlgn="base" hangingPunct="1">
              <a:spcBef>
                <a:spcPts val="375"/>
              </a:spcBef>
              <a:spcAft>
                <a:spcPct val="0"/>
              </a:spcAft>
              <a:buClr>
                <a:srgbClr val="E6B1AB"/>
              </a:buClr>
              <a:buSzPct val="85000"/>
              <a:buFont typeface="Wingdings 2" charset="2"/>
              <a:buChar char=""/>
              <a:defRPr sz="2000" kern="1200">
                <a:solidFill>
                  <a:schemeClr val="tx1"/>
                </a:solidFill>
                <a:latin typeface="+mn-lt"/>
                <a:ea typeface="ＭＳ Ｐゴシック" pitchFamily="8" charset="-128"/>
                <a:cs typeface="+mn-cs"/>
              </a:defRPr>
            </a:lvl3pPr>
            <a:lvl4pPr marL="1096963" indent="-228600" algn="l" rtl="0" eaLnBrk="1" fontAlgn="base" hangingPunct="1">
              <a:spcBef>
                <a:spcPts val="375"/>
              </a:spcBef>
              <a:spcAft>
                <a:spcPct val="0"/>
              </a:spcAft>
              <a:buClr>
                <a:srgbClr val="A28E6A"/>
              </a:buClr>
              <a:buSzPct val="80000"/>
              <a:buFont typeface="Wingdings 2" charset="2"/>
              <a:buChar char=""/>
              <a:defRPr sz="2000" kern="1200">
                <a:solidFill>
                  <a:schemeClr val="tx1"/>
                </a:solidFill>
                <a:latin typeface="+mn-lt"/>
                <a:ea typeface="ＭＳ Ｐゴシック" pitchFamily="8" charset="-128"/>
                <a:cs typeface="+mn-cs"/>
              </a:defRPr>
            </a:lvl4pPr>
            <a:lvl5pPr marL="1371600" indent="-228600" algn="l" rtl="0" eaLnBrk="1" fontAlgn="base" hangingPunct="1">
              <a:spcBef>
                <a:spcPts val="375"/>
              </a:spcBef>
              <a:spcAft>
                <a:spcPct val="0"/>
              </a:spcAft>
              <a:buClr>
                <a:srgbClr val="A28E6A"/>
              </a:buClr>
              <a:buChar char="o"/>
              <a:defRPr sz="2000" kern="1200">
                <a:solidFill>
                  <a:schemeClr val="tx1"/>
                </a:solidFill>
                <a:latin typeface="+mn-lt"/>
                <a:ea typeface="ＭＳ Ｐゴシック" pitchFamily="8" charset="-128"/>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defTabSz="914400"/>
            <a:r>
              <a:rPr lang="en-US" dirty="0" smtClean="0"/>
              <a:t>Using </a:t>
            </a:r>
            <a:r>
              <a:rPr lang="en-US" dirty="0" smtClean="0">
                <a:solidFill>
                  <a:schemeClr val="accent1"/>
                </a:solidFill>
              </a:rPr>
              <a:t>ALDEx2 </a:t>
            </a:r>
            <a:r>
              <a:rPr lang="en-US" dirty="0" smtClean="0"/>
              <a:t>(</a:t>
            </a:r>
            <a:r>
              <a:rPr lang="en-US" dirty="0" smtClean="0">
                <a:solidFill>
                  <a:schemeClr val="accent1"/>
                </a:solidFill>
              </a:rPr>
              <a:t>A</a:t>
            </a:r>
            <a:r>
              <a:rPr lang="en-US" dirty="0" smtClean="0"/>
              <a:t>NOVA-</a:t>
            </a:r>
            <a:r>
              <a:rPr lang="en-US" dirty="0" smtClean="0">
                <a:solidFill>
                  <a:schemeClr val="accent1"/>
                </a:solidFill>
              </a:rPr>
              <a:t>L</a:t>
            </a:r>
            <a:r>
              <a:rPr lang="en-US" dirty="0" smtClean="0"/>
              <a:t>ike </a:t>
            </a:r>
            <a:r>
              <a:rPr lang="en-US" dirty="0" smtClean="0">
                <a:solidFill>
                  <a:schemeClr val="accent1"/>
                </a:solidFill>
              </a:rPr>
              <a:t>D</a:t>
            </a:r>
            <a:r>
              <a:rPr lang="en-US" dirty="0" smtClean="0"/>
              <a:t>ifferential </a:t>
            </a:r>
            <a:r>
              <a:rPr lang="en-US" dirty="0" smtClean="0">
                <a:solidFill>
                  <a:schemeClr val="accent1"/>
                </a:solidFill>
              </a:rPr>
              <a:t>Ex</a:t>
            </a:r>
            <a:r>
              <a:rPr lang="en-US" dirty="0" smtClean="0"/>
              <a:t>pression)</a:t>
            </a:r>
          </a:p>
          <a:p>
            <a:pPr defTabSz="914400"/>
            <a:r>
              <a:rPr lang="en-US" dirty="0" smtClean="0">
                <a:solidFill>
                  <a:schemeClr val="accent1"/>
                </a:solidFill>
              </a:rPr>
              <a:t>Effect size</a:t>
            </a:r>
            <a:r>
              <a:rPr lang="en-US" dirty="0" smtClean="0"/>
              <a:t>:</a:t>
            </a:r>
            <a:endParaRPr lang="en-US" sz="2000" dirty="0"/>
          </a:p>
        </p:txBody>
      </p:sp>
      <p:sp>
        <p:nvSpPr>
          <p:cNvPr id="3" name="Rectangle 2"/>
          <p:cNvSpPr/>
          <p:nvPr/>
        </p:nvSpPr>
        <p:spPr>
          <a:xfrm>
            <a:off x="1405723" y="5977725"/>
            <a:ext cx="7492620"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1405723" y="4214230"/>
            <a:ext cx="7492620" cy="150125"/>
          </a:xfrm>
          <a:prstGeom prst="rect">
            <a:avLst/>
          </a:prstGeom>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1823251" y="1192303"/>
            <a:ext cx="2080378" cy="707886"/>
          </a:xfrm>
          <a:prstGeom prst="rect">
            <a:avLst/>
          </a:prstGeom>
          <a:noFill/>
        </p:spPr>
        <p:txBody>
          <a:bodyPr wrap="none" rtlCol="0">
            <a:spAutoFit/>
          </a:bodyPr>
          <a:lstStyle/>
          <a:p>
            <a:pPr algn="ctr"/>
            <a:r>
              <a:rPr lang="en-US" sz="2000" u="sng" dirty="0" err="1">
                <a:latin typeface="Perpetua" charset="0"/>
                <a:ea typeface="Perpetua" charset="0"/>
                <a:cs typeface="Perpetua" charset="0"/>
              </a:rPr>
              <a:t>b</a:t>
            </a:r>
            <a:r>
              <a:rPr lang="en-US" sz="2000" u="sng" dirty="0" err="1" smtClean="0">
                <a:latin typeface="Perpetua" charset="0"/>
                <a:ea typeface="Perpetua" charset="0"/>
                <a:cs typeface="Perpetua" charset="0"/>
              </a:rPr>
              <a:t>twn</a:t>
            </a:r>
            <a:r>
              <a:rPr lang="en-US" sz="2000" u="sng" dirty="0" smtClean="0">
                <a:latin typeface="Perpetua" charset="0"/>
                <a:ea typeface="Perpetua" charset="0"/>
                <a:cs typeface="Perpetua" charset="0"/>
              </a:rPr>
              <a:t> condition diff</a:t>
            </a:r>
          </a:p>
          <a:p>
            <a:pPr algn="ctr"/>
            <a:r>
              <a:rPr lang="en-US" sz="2000" dirty="0">
                <a:latin typeface="Perpetua" charset="0"/>
                <a:ea typeface="Perpetua" charset="0"/>
                <a:cs typeface="Perpetua" charset="0"/>
              </a:rPr>
              <a:t>w</a:t>
            </a:r>
            <a:r>
              <a:rPr lang="en-US" sz="2000" dirty="0" smtClean="0">
                <a:latin typeface="Perpetua" charset="0"/>
                <a:ea typeface="Perpetua" charset="0"/>
                <a:cs typeface="Perpetua" charset="0"/>
              </a:rPr>
              <a:t>ithin-condition </a:t>
            </a:r>
            <a:r>
              <a:rPr lang="en-US" sz="2000" dirty="0" err="1" smtClean="0">
                <a:latin typeface="Perpetua" charset="0"/>
                <a:ea typeface="Perpetua" charset="0"/>
                <a:cs typeface="Perpetua" charset="0"/>
              </a:rPr>
              <a:t>var</a:t>
            </a:r>
            <a:endParaRPr lang="en-US" sz="2000" dirty="0" smtClean="0">
              <a:latin typeface="Perpetua" charset="0"/>
              <a:ea typeface="Perpetua" charset="0"/>
              <a:cs typeface="Perpetua" charset="0"/>
            </a:endParaRPr>
          </a:p>
        </p:txBody>
      </p:sp>
      <p:sp>
        <p:nvSpPr>
          <p:cNvPr id="5" name="Footer Placeholder 4"/>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92644405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r>
              <a:rPr lang="en-US" dirty="0" smtClean="0"/>
              <a:t>Motility</a:t>
            </a:r>
            <a:endParaRPr lang="en-US" dirty="0"/>
          </a:p>
        </p:txBody>
      </p:sp>
      <p:grpSp>
        <p:nvGrpSpPr>
          <p:cNvPr id="24" name="Group 23"/>
          <p:cNvGrpSpPr/>
          <p:nvPr/>
        </p:nvGrpSpPr>
        <p:grpSpPr>
          <a:xfrm>
            <a:off x="150298" y="1502200"/>
            <a:ext cx="4787900" cy="5054600"/>
            <a:chOff x="150298" y="1502200"/>
            <a:chExt cx="4787900" cy="5054600"/>
          </a:xfrm>
        </p:grpSpPr>
        <p:pic>
          <p:nvPicPr>
            <p:cNvPr id="4" name="Picture 3"/>
            <p:cNvPicPr>
              <a:picLocks noChangeAspect="1"/>
            </p:cNvPicPr>
            <p:nvPr/>
          </p:nvPicPr>
          <p:blipFill>
            <a:blip r:embed="rId4"/>
            <a:stretch>
              <a:fillRect/>
            </a:stretch>
          </p:blipFill>
          <p:spPr>
            <a:xfrm>
              <a:off x="150298" y="1502200"/>
              <a:ext cx="4787900" cy="5054600"/>
            </a:xfrm>
            <a:prstGeom prst="rect">
              <a:avLst/>
            </a:prstGeom>
          </p:spPr>
        </p:pic>
        <p:sp>
          <p:nvSpPr>
            <p:cNvPr id="16" name="Rectangle 15"/>
            <p:cNvSpPr>
              <a:spLocks noChangeAspect="1"/>
            </p:cNvSpPr>
            <p:nvPr/>
          </p:nvSpPr>
          <p:spPr>
            <a:xfrm>
              <a:off x="3823405" y="2212784"/>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ectangle 11"/>
            <p:cNvSpPr>
              <a:spLocks noChangeAspect="1"/>
            </p:cNvSpPr>
            <p:nvPr/>
          </p:nvSpPr>
          <p:spPr>
            <a:xfrm>
              <a:off x="4196295" y="2212785"/>
              <a:ext cx="252000" cy="252000"/>
            </a:xfrm>
            <a:prstGeom prst="rect">
              <a:avLst/>
            </a:prstGeom>
            <a:solidFill>
              <a:srgbClr val="C1E185"/>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ectangle 16"/>
            <p:cNvSpPr>
              <a:spLocks noChangeAspect="1"/>
            </p:cNvSpPr>
            <p:nvPr/>
          </p:nvSpPr>
          <p:spPr>
            <a:xfrm>
              <a:off x="3830091" y="5416969"/>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p:cNvSpPr>
              <a:spLocks noChangeAspect="1"/>
            </p:cNvSpPr>
            <p:nvPr/>
          </p:nvSpPr>
          <p:spPr>
            <a:xfrm>
              <a:off x="4196295" y="5426463"/>
              <a:ext cx="252000" cy="252000"/>
            </a:xfrm>
            <a:prstGeom prst="rect">
              <a:avLst/>
            </a:prstGeom>
            <a:solidFill>
              <a:srgbClr val="FEF4A8"/>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p:cNvSpPr>
              <a:spLocks noChangeAspect="1"/>
            </p:cNvSpPr>
            <p:nvPr/>
          </p:nvSpPr>
          <p:spPr>
            <a:xfrm>
              <a:off x="970782" y="5413548"/>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ectangle 13"/>
            <p:cNvSpPr>
              <a:spLocks noChangeAspect="1"/>
            </p:cNvSpPr>
            <p:nvPr/>
          </p:nvSpPr>
          <p:spPr>
            <a:xfrm>
              <a:off x="970782" y="5437934"/>
              <a:ext cx="252000" cy="252000"/>
            </a:xfrm>
            <a:prstGeom prst="rect">
              <a:avLst/>
            </a:prstGeom>
            <a:solidFill>
              <a:srgbClr val="B8E3FF"/>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a:spLocks noChangeAspect="1"/>
            </p:cNvSpPr>
            <p:nvPr/>
          </p:nvSpPr>
          <p:spPr>
            <a:xfrm>
              <a:off x="956986" y="2217207"/>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p:cNvSpPr>
              <a:spLocks noChangeAspect="1"/>
            </p:cNvSpPr>
            <p:nvPr/>
          </p:nvSpPr>
          <p:spPr>
            <a:xfrm>
              <a:off x="970782" y="2212785"/>
              <a:ext cx="252000" cy="252000"/>
            </a:xfrm>
            <a:prstGeom prst="rect">
              <a:avLst/>
            </a:prstGeom>
            <a:solidFill>
              <a:srgbClr val="93BEE0"/>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3666315" y="5394657"/>
              <a:ext cx="570990" cy="338554"/>
            </a:xfrm>
            <a:prstGeom prst="rect">
              <a:avLst/>
            </a:prstGeom>
            <a:noFill/>
          </p:spPr>
          <p:txBody>
            <a:bodyPr wrap="none" rtlCol="0">
              <a:spAutoFit/>
            </a:bodyPr>
            <a:lstStyle/>
            <a:p>
              <a:r>
                <a:rPr lang="en-US" sz="1600" smtClean="0">
                  <a:latin typeface="Helvetica" charset="0"/>
                  <a:ea typeface="Helvetica" charset="0"/>
                  <a:cs typeface="Helvetica" charset="0"/>
                </a:rPr>
                <a:t>BV1</a:t>
              </a:r>
            </a:p>
          </p:txBody>
        </p:sp>
        <p:sp>
          <p:nvSpPr>
            <p:cNvPr id="21" name="TextBox 20"/>
            <p:cNvSpPr txBox="1"/>
            <p:nvPr/>
          </p:nvSpPr>
          <p:spPr>
            <a:xfrm>
              <a:off x="3680197" y="2171106"/>
              <a:ext cx="570990" cy="338554"/>
            </a:xfrm>
            <a:prstGeom prst="rect">
              <a:avLst/>
            </a:prstGeom>
            <a:noFill/>
          </p:spPr>
          <p:txBody>
            <a:bodyPr wrap="none" rtlCol="0">
              <a:spAutoFit/>
            </a:bodyPr>
            <a:lstStyle/>
            <a:p>
              <a:r>
                <a:rPr lang="en-US" sz="1600" dirty="0" smtClean="0">
                  <a:latin typeface="Helvetica" charset="0"/>
                  <a:ea typeface="Helvetica" charset="0"/>
                  <a:cs typeface="Helvetica" charset="0"/>
                </a:rPr>
                <a:t>BV2</a:t>
              </a:r>
            </a:p>
          </p:txBody>
        </p:sp>
        <p:sp>
          <p:nvSpPr>
            <p:cNvPr id="22" name="TextBox 21"/>
            <p:cNvSpPr txBox="1"/>
            <p:nvPr/>
          </p:nvSpPr>
          <p:spPr>
            <a:xfrm>
              <a:off x="1170856" y="2171106"/>
              <a:ext cx="445956" cy="338554"/>
            </a:xfrm>
            <a:prstGeom prst="rect">
              <a:avLst/>
            </a:prstGeom>
            <a:noFill/>
          </p:spPr>
          <p:txBody>
            <a:bodyPr wrap="none" rtlCol="0">
              <a:spAutoFit/>
            </a:bodyPr>
            <a:lstStyle/>
            <a:p>
              <a:r>
                <a:rPr lang="en-US" sz="1600" dirty="0">
                  <a:latin typeface="Helvetica" charset="0"/>
                  <a:ea typeface="Helvetica" charset="0"/>
                  <a:cs typeface="Helvetica" charset="0"/>
                </a:rPr>
                <a:t>H</a:t>
              </a:r>
              <a:r>
                <a:rPr lang="en-US" sz="1600" dirty="0" smtClean="0">
                  <a:latin typeface="Helvetica" charset="0"/>
                  <a:ea typeface="Helvetica" charset="0"/>
                  <a:cs typeface="Helvetica" charset="0"/>
                </a:rPr>
                <a:t>2</a:t>
              </a:r>
            </a:p>
          </p:txBody>
        </p:sp>
        <p:sp>
          <p:nvSpPr>
            <p:cNvPr id="23" name="TextBox 22"/>
            <p:cNvSpPr txBox="1"/>
            <p:nvPr/>
          </p:nvSpPr>
          <p:spPr>
            <a:xfrm>
              <a:off x="1188819" y="5383186"/>
              <a:ext cx="445956" cy="338554"/>
            </a:xfrm>
            <a:prstGeom prst="rect">
              <a:avLst/>
            </a:prstGeom>
            <a:noFill/>
          </p:spPr>
          <p:txBody>
            <a:bodyPr wrap="none" rtlCol="0">
              <a:spAutoFit/>
            </a:bodyPr>
            <a:lstStyle/>
            <a:p>
              <a:r>
                <a:rPr lang="en-US" sz="1600" dirty="0" smtClean="0">
                  <a:latin typeface="Helvetica" charset="0"/>
                  <a:ea typeface="Helvetica" charset="0"/>
                  <a:cs typeface="Helvetica" charset="0"/>
                </a:rPr>
                <a:t>H</a:t>
              </a:r>
              <a:r>
                <a:rPr lang="en-US" sz="1600" dirty="0">
                  <a:latin typeface="Helvetica" charset="0"/>
                  <a:ea typeface="Helvetica" charset="0"/>
                  <a:cs typeface="Helvetica" charset="0"/>
                </a:rPr>
                <a:t>1</a:t>
              </a:r>
              <a:endParaRPr lang="en-US" sz="1600" dirty="0" smtClean="0">
                <a:latin typeface="Helvetica" charset="0"/>
                <a:ea typeface="Helvetica" charset="0"/>
                <a:cs typeface="Helvetica" charset="0"/>
              </a:endParaRPr>
            </a:p>
          </p:txBody>
        </p:sp>
      </p:grpSp>
      <p:sp>
        <p:nvSpPr>
          <p:cNvPr id="28" name="Oval 27"/>
          <p:cNvSpPr/>
          <p:nvPr/>
        </p:nvSpPr>
        <p:spPr>
          <a:xfrm>
            <a:off x="2823932" y="4485311"/>
            <a:ext cx="689093" cy="1204623"/>
          </a:xfrm>
          <a:prstGeom prst="ellipse">
            <a:avLst/>
          </a:prstGeom>
          <a:solidFill>
            <a:schemeClr val="accent1">
              <a:alpha val="15000"/>
            </a:schemeClr>
          </a:solidFill>
          <a:ln w="254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Arrow Connector 29"/>
          <p:cNvCxnSpPr/>
          <p:nvPr/>
        </p:nvCxnSpPr>
        <p:spPr>
          <a:xfrm flipH="1">
            <a:off x="3666315" y="4201602"/>
            <a:ext cx="2224759" cy="7160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891074" y="1943802"/>
            <a:ext cx="2607745" cy="3816429"/>
          </a:xfrm>
          <a:prstGeom prst="rect">
            <a:avLst/>
          </a:prstGeom>
          <a:noFill/>
        </p:spPr>
        <p:txBody>
          <a:bodyPr wrap="square" rtlCol="0">
            <a:spAutoFit/>
          </a:bodyPr>
          <a:lstStyle/>
          <a:p>
            <a:r>
              <a:rPr lang="en-US" sz="2200" dirty="0" smtClean="0">
                <a:latin typeface="Perpetua" charset="0"/>
                <a:ea typeface="Perpetua" charset="0"/>
                <a:cs typeface="Perpetua" charset="0"/>
              </a:rPr>
              <a:t>Motility associated genes are driving the difference between the BV1 and BV2 groups</a:t>
            </a:r>
          </a:p>
          <a:p>
            <a:endParaRPr lang="en-US" sz="2200" dirty="0">
              <a:latin typeface="Perpetua" charset="0"/>
              <a:ea typeface="Perpetua" charset="0"/>
              <a:cs typeface="Perpetua" charset="0"/>
            </a:endParaRPr>
          </a:p>
          <a:p>
            <a:r>
              <a:rPr lang="en-US" sz="2200" dirty="0" smtClean="0">
                <a:latin typeface="Perpetua" charset="0"/>
                <a:ea typeface="Perpetua" charset="0"/>
                <a:cs typeface="Perpetua" charset="0"/>
              </a:rPr>
              <a:t>Structural genes, not enzymes</a:t>
            </a:r>
          </a:p>
          <a:p>
            <a:endParaRPr lang="en-US" sz="2200" dirty="0">
              <a:latin typeface="Perpetua" charset="0"/>
              <a:ea typeface="Perpetua" charset="0"/>
              <a:cs typeface="Perpetua" charset="0"/>
            </a:endParaRPr>
          </a:p>
          <a:p>
            <a:r>
              <a:rPr lang="en-US" sz="2200" dirty="0" smtClean="0">
                <a:latin typeface="Perpetua" charset="0"/>
                <a:ea typeface="Perpetua" charset="0"/>
                <a:cs typeface="Perpetua" charset="0"/>
              </a:rPr>
              <a:t>Only found after assembly</a:t>
            </a:r>
          </a:p>
          <a:p>
            <a:pPr marL="342900" indent="-342900">
              <a:buFont typeface="Arial" charset="0"/>
              <a:buChar char="•"/>
            </a:pPr>
            <a:endParaRPr lang="en-US" sz="2200" dirty="0" smtClean="0">
              <a:latin typeface="Perpetua" charset="0"/>
              <a:ea typeface="Perpetua" charset="0"/>
              <a:cs typeface="Perpetua" charset="0"/>
            </a:endParaRPr>
          </a:p>
        </p:txBody>
      </p:sp>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03194478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alphaModFix amt="10000"/>
          </a:blip>
          <a:stretch>
            <a:fillRect/>
          </a:stretch>
        </p:blipFill>
        <p:spPr>
          <a:xfrm>
            <a:off x="-1" y="11758"/>
            <a:ext cx="9144000" cy="6857999"/>
          </a:xfrm>
          <a:prstGeom prst="rect">
            <a:avLst/>
          </a:prstGeom>
        </p:spPr>
      </p:pic>
      <p:sp>
        <p:nvSpPr>
          <p:cNvPr id="2" name="Title 1"/>
          <p:cNvSpPr>
            <a:spLocks noGrp="1"/>
          </p:cNvSpPr>
          <p:nvPr>
            <p:ph type="title"/>
          </p:nvPr>
        </p:nvSpPr>
        <p:spPr/>
        <p:txBody>
          <a:bodyPr/>
          <a:lstStyle/>
          <a:p>
            <a:r>
              <a:rPr lang="en-US" dirty="0" smtClean="0"/>
              <a:t>Metabolite associations</a:t>
            </a:r>
            <a:endParaRPr lang="en-US" dirty="0"/>
          </a:p>
        </p:txBody>
      </p:sp>
      <p:sp>
        <p:nvSpPr>
          <p:cNvPr id="6" name="TextBox 5"/>
          <p:cNvSpPr txBox="1"/>
          <p:nvPr/>
        </p:nvSpPr>
        <p:spPr>
          <a:xfrm>
            <a:off x="7364769" y="270993"/>
            <a:ext cx="1383520" cy="338554"/>
          </a:xfrm>
          <a:prstGeom prst="rect">
            <a:avLst/>
          </a:prstGeom>
          <a:noFill/>
        </p:spPr>
        <p:txBody>
          <a:bodyPr wrap="none" rtlCol="0">
            <a:spAutoFit/>
          </a:bodyPr>
          <a:lstStyle/>
          <a:p>
            <a:r>
              <a:rPr lang="en-US" sz="1600" dirty="0" smtClean="0">
                <a:solidFill>
                  <a:srgbClr val="7F7F7F"/>
                </a:solidFill>
                <a:latin typeface="Perpetua" charset="0"/>
                <a:ea typeface="Perpetua" charset="0"/>
                <a:cs typeface="Perpetua" charset="0"/>
              </a:rPr>
              <a:t>*Amy McMillan</a:t>
            </a:r>
          </a:p>
        </p:txBody>
      </p:sp>
      <p:sp>
        <p:nvSpPr>
          <p:cNvPr id="3" name="Content Placeholder 2"/>
          <p:cNvSpPr>
            <a:spLocks noGrp="1"/>
          </p:cNvSpPr>
          <p:nvPr>
            <p:ph sz="quarter" idx="1"/>
          </p:nvPr>
        </p:nvSpPr>
        <p:spPr>
          <a:xfrm>
            <a:off x="314074" y="5606089"/>
            <a:ext cx="8589250" cy="1096425"/>
          </a:xfrm>
        </p:spPr>
        <p:txBody>
          <a:bodyPr/>
          <a:lstStyle/>
          <a:p>
            <a:r>
              <a:rPr lang="en-US" sz="2200" dirty="0"/>
              <a:t>Health: amino </a:t>
            </a:r>
            <a:r>
              <a:rPr lang="en-US" sz="2200" dirty="0" smtClean="0"/>
              <a:t>acids</a:t>
            </a:r>
          </a:p>
          <a:p>
            <a:r>
              <a:rPr lang="en-US" sz="2200" dirty="0" smtClean="0"/>
              <a:t>BV:  Amines and organic or short chain fatty acids</a:t>
            </a:r>
          </a:p>
        </p:txBody>
      </p:sp>
      <p:pic>
        <p:nvPicPr>
          <p:cNvPr id="4" name="Picture 3"/>
          <p:cNvPicPr>
            <a:picLocks noChangeAspect="1"/>
          </p:cNvPicPr>
          <p:nvPr/>
        </p:nvPicPr>
        <p:blipFill>
          <a:blip r:embed="rId4"/>
          <a:stretch>
            <a:fillRect/>
          </a:stretch>
        </p:blipFill>
        <p:spPr>
          <a:xfrm>
            <a:off x="146303" y="1153518"/>
            <a:ext cx="8796987" cy="4428416"/>
          </a:xfrm>
          <a:prstGeom prst="rect">
            <a:avLst/>
          </a:prstGeom>
        </p:spPr>
      </p:pic>
      <p:sp>
        <p:nvSpPr>
          <p:cNvPr id="5" name="TextBox 4"/>
          <p:cNvSpPr txBox="1"/>
          <p:nvPr/>
        </p:nvSpPr>
        <p:spPr>
          <a:xfrm>
            <a:off x="2156347" y="800619"/>
            <a:ext cx="965329" cy="430887"/>
          </a:xfrm>
          <a:prstGeom prst="rect">
            <a:avLst/>
          </a:prstGeom>
          <a:noFill/>
        </p:spPr>
        <p:txBody>
          <a:bodyPr wrap="none" rtlCol="0">
            <a:spAutoFit/>
          </a:bodyPr>
          <a:lstStyle/>
          <a:p>
            <a:r>
              <a:rPr lang="en-US" sz="2200" dirty="0" smtClean="0">
                <a:latin typeface="Perpetua" charset="0"/>
                <a:ea typeface="Perpetua" charset="0"/>
                <a:cs typeface="Perpetua" charset="0"/>
              </a:rPr>
              <a:t>GC-MS</a:t>
            </a:r>
          </a:p>
        </p:txBody>
      </p:sp>
      <p:sp>
        <p:nvSpPr>
          <p:cNvPr id="7" name="TextBox 6"/>
          <p:cNvSpPr txBox="1"/>
          <p:nvPr/>
        </p:nvSpPr>
        <p:spPr>
          <a:xfrm>
            <a:off x="6321188" y="800619"/>
            <a:ext cx="758541" cy="430887"/>
          </a:xfrm>
          <a:prstGeom prst="rect">
            <a:avLst/>
          </a:prstGeom>
          <a:noFill/>
        </p:spPr>
        <p:txBody>
          <a:bodyPr wrap="none" rtlCol="0">
            <a:spAutoFit/>
          </a:bodyPr>
          <a:lstStyle/>
          <a:p>
            <a:r>
              <a:rPr lang="en-US" sz="2200" smtClean="0">
                <a:latin typeface="Perpetua" charset="0"/>
                <a:ea typeface="Perpetua" charset="0"/>
                <a:cs typeface="Perpetua" charset="0"/>
              </a:rPr>
              <a:t>NMR</a:t>
            </a:r>
          </a:p>
        </p:txBody>
      </p:sp>
      <p:grpSp>
        <p:nvGrpSpPr>
          <p:cNvPr id="11" name="Group 10"/>
          <p:cNvGrpSpPr/>
          <p:nvPr/>
        </p:nvGrpSpPr>
        <p:grpSpPr>
          <a:xfrm>
            <a:off x="3373371" y="4660012"/>
            <a:ext cx="781980" cy="338554"/>
            <a:chOff x="3666315" y="5394657"/>
            <a:chExt cx="781980" cy="338554"/>
          </a:xfrm>
        </p:grpSpPr>
        <p:sp>
          <p:nvSpPr>
            <p:cNvPr id="12" name="Rectangle 11"/>
            <p:cNvSpPr>
              <a:spLocks noChangeAspect="1"/>
            </p:cNvSpPr>
            <p:nvPr/>
          </p:nvSpPr>
          <p:spPr>
            <a:xfrm>
              <a:off x="4196295" y="5426463"/>
              <a:ext cx="252000" cy="252000"/>
            </a:xfrm>
            <a:prstGeom prst="rect">
              <a:avLst/>
            </a:prstGeom>
            <a:solidFill>
              <a:srgbClr val="FEF4A8"/>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3666315" y="5394657"/>
              <a:ext cx="570990" cy="338554"/>
            </a:xfrm>
            <a:prstGeom prst="rect">
              <a:avLst/>
            </a:prstGeom>
            <a:noFill/>
          </p:spPr>
          <p:txBody>
            <a:bodyPr wrap="none" rtlCol="0">
              <a:spAutoFit/>
            </a:bodyPr>
            <a:lstStyle/>
            <a:p>
              <a:r>
                <a:rPr lang="en-US" sz="1600" smtClean="0">
                  <a:latin typeface="Helvetica" charset="0"/>
                  <a:ea typeface="Helvetica" charset="0"/>
                  <a:cs typeface="Helvetica" charset="0"/>
                </a:rPr>
                <a:t>BV1</a:t>
              </a:r>
            </a:p>
          </p:txBody>
        </p:sp>
      </p:grpSp>
      <p:grpSp>
        <p:nvGrpSpPr>
          <p:cNvPr id="14" name="Group 13"/>
          <p:cNvGrpSpPr/>
          <p:nvPr/>
        </p:nvGrpSpPr>
        <p:grpSpPr>
          <a:xfrm>
            <a:off x="3400901" y="1488717"/>
            <a:ext cx="768098" cy="338554"/>
            <a:chOff x="3680197" y="2171106"/>
            <a:chExt cx="768098" cy="338554"/>
          </a:xfrm>
        </p:grpSpPr>
        <p:sp>
          <p:nvSpPr>
            <p:cNvPr id="15" name="Rectangle 14"/>
            <p:cNvSpPr>
              <a:spLocks noChangeAspect="1"/>
            </p:cNvSpPr>
            <p:nvPr/>
          </p:nvSpPr>
          <p:spPr>
            <a:xfrm>
              <a:off x="4196295" y="2212785"/>
              <a:ext cx="252000" cy="252000"/>
            </a:xfrm>
            <a:prstGeom prst="rect">
              <a:avLst/>
            </a:prstGeom>
            <a:solidFill>
              <a:srgbClr val="C1E185"/>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3680197" y="2171106"/>
              <a:ext cx="570990" cy="338554"/>
            </a:xfrm>
            <a:prstGeom prst="rect">
              <a:avLst/>
            </a:prstGeom>
            <a:noFill/>
          </p:spPr>
          <p:txBody>
            <a:bodyPr wrap="none" rtlCol="0">
              <a:spAutoFit/>
            </a:bodyPr>
            <a:lstStyle/>
            <a:p>
              <a:r>
                <a:rPr lang="en-US" sz="1600" dirty="0" smtClean="0">
                  <a:latin typeface="Helvetica" charset="0"/>
                  <a:ea typeface="Helvetica" charset="0"/>
                  <a:cs typeface="Helvetica" charset="0"/>
                </a:rPr>
                <a:t>BV2</a:t>
              </a:r>
            </a:p>
          </p:txBody>
        </p:sp>
      </p:grpSp>
      <p:grpSp>
        <p:nvGrpSpPr>
          <p:cNvPr id="17" name="Group 16"/>
          <p:cNvGrpSpPr/>
          <p:nvPr/>
        </p:nvGrpSpPr>
        <p:grpSpPr>
          <a:xfrm>
            <a:off x="752119" y="1502365"/>
            <a:ext cx="646030" cy="338554"/>
            <a:chOff x="970782" y="2171106"/>
            <a:chExt cx="646030" cy="338554"/>
          </a:xfrm>
        </p:grpSpPr>
        <p:sp>
          <p:nvSpPr>
            <p:cNvPr id="18" name="Rectangle 17"/>
            <p:cNvSpPr>
              <a:spLocks noChangeAspect="1"/>
            </p:cNvSpPr>
            <p:nvPr/>
          </p:nvSpPr>
          <p:spPr>
            <a:xfrm>
              <a:off x="970782" y="2212785"/>
              <a:ext cx="252000" cy="252000"/>
            </a:xfrm>
            <a:prstGeom prst="rect">
              <a:avLst/>
            </a:prstGeom>
            <a:solidFill>
              <a:srgbClr val="93BEE0"/>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1170856" y="2171106"/>
              <a:ext cx="445956" cy="338554"/>
            </a:xfrm>
            <a:prstGeom prst="rect">
              <a:avLst/>
            </a:prstGeom>
            <a:noFill/>
          </p:spPr>
          <p:txBody>
            <a:bodyPr wrap="none" rtlCol="0">
              <a:spAutoFit/>
            </a:bodyPr>
            <a:lstStyle/>
            <a:p>
              <a:r>
                <a:rPr lang="en-US" sz="1600" dirty="0">
                  <a:latin typeface="Helvetica" charset="0"/>
                  <a:ea typeface="Helvetica" charset="0"/>
                  <a:cs typeface="Helvetica" charset="0"/>
                </a:rPr>
                <a:t>H</a:t>
              </a:r>
              <a:r>
                <a:rPr lang="en-US" sz="1600" dirty="0" smtClean="0">
                  <a:latin typeface="Helvetica" charset="0"/>
                  <a:ea typeface="Helvetica" charset="0"/>
                  <a:cs typeface="Helvetica" charset="0"/>
                </a:rPr>
                <a:t>2</a:t>
              </a:r>
            </a:p>
          </p:txBody>
        </p:sp>
      </p:grpSp>
      <p:grpSp>
        <p:nvGrpSpPr>
          <p:cNvPr id="20" name="Group 19"/>
          <p:cNvGrpSpPr/>
          <p:nvPr/>
        </p:nvGrpSpPr>
        <p:grpSpPr>
          <a:xfrm>
            <a:off x="734156" y="3876745"/>
            <a:ext cx="663993" cy="338554"/>
            <a:chOff x="970782" y="5383186"/>
            <a:chExt cx="663993" cy="338554"/>
          </a:xfrm>
        </p:grpSpPr>
        <p:sp>
          <p:nvSpPr>
            <p:cNvPr id="21" name="Rectangle 20"/>
            <p:cNvSpPr>
              <a:spLocks noChangeAspect="1"/>
            </p:cNvSpPr>
            <p:nvPr/>
          </p:nvSpPr>
          <p:spPr>
            <a:xfrm>
              <a:off x="970782" y="5437934"/>
              <a:ext cx="252000" cy="252000"/>
            </a:xfrm>
            <a:prstGeom prst="rect">
              <a:avLst/>
            </a:prstGeom>
            <a:solidFill>
              <a:srgbClr val="B8E3FF"/>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p:cNvSpPr txBox="1"/>
            <p:nvPr/>
          </p:nvSpPr>
          <p:spPr>
            <a:xfrm>
              <a:off x="1188819" y="5383186"/>
              <a:ext cx="445956" cy="338554"/>
            </a:xfrm>
            <a:prstGeom prst="rect">
              <a:avLst/>
            </a:prstGeom>
            <a:noFill/>
          </p:spPr>
          <p:txBody>
            <a:bodyPr wrap="none" rtlCol="0">
              <a:spAutoFit/>
            </a:bodyPr>
            <a:lstStyle/>
            <a:p>
              <a:r>
                <a:rPr lang="en-US" sz="1600" dirty="0" smtClean="0">
                  <a:latin typeface="Helvetica" charset="0"/>
                  <a:ea typeface="Helvetica" charset="0"/>
                  <a:cs typeface="Helvetica" charset="0"/>
                </a:rPr>
                <a:t>H</a:t>
              </a:r>
              <a:r>
                <a:rPr lang="en-US" sz="1600" dirty="0">
                  <a:latin typeface="Helvetica" charset="0"/>
                  <a:ea typeface="Helvetica" charset="0"/>
                  <a:cs typeface="Helvetica" charset="0"/>
                </a:rPr>
                <a:t>1</a:t>
              </a:r>
              <a:endParaRPr lang="en-US" sz="1600" dirty="0" smtClean="0">
                <a:latin typeface="Helvetica" charset="0"/>
                <a:ea typeface="Helvetica" charset="0"/>
                <a:cs typeface="Helvetica" charset="0"/>
              </a:endParaRPr>
            </a:p>
          </p:txBody>
        </p:sp>
      </p:grpSp>
      <p:grpSp>
        <p:nvGrpSpPr>
          <p:cNvPr id="23" name="Group 22"/>
          <p:cNvGrpSpPr/>
          <p:nvPr/>
        </p:nvGrpSpPr>
        <p:grpSpPr>
          <a:xfrm>
            <a:off x="7715634" y="4631923"/>
            <a:ext cx="781980" cy="338554"/>
            <a:chOff x="3666315" y="5394657"/>
            <a:chExt cx="781980" cy="338554"/>
          </a:xfrm>
        </p:grpSpPr>
        <p:sp>
          <p:nvSpPr>
            <p:cNvPr id="24" name="Rectangle 23"/>
            <p:cNvSpPr>
              <a:spLocks noChangeAspect="1"/>
            </p:cNvSpPr>
            <p:nvPr/>
          </p:nvSpPr>
          <p:spPr>
            <a:xfrm>
              <a:off x="4196295" y="5426463"/>
              <a:ext cx="252000" cy="252000"/>
            </a:xfrm>
            <a:prstGeom prst="rect">
              <a:avLst/>
            </a:prstGeom>
            <a:solidFill>
              <a:srgbClr val="FEF4A8"/>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3666315" y="5394657"/>
              <a:ext cx="570990" cy="338554"/>
            </a:xfrm>
            <a:prstGeom prst="rect">
              <a:avLst/>
            </a:prstGeom>
            <a:noFill/>
          </p:spPr>
          <p:txBody>
            <a:bodyPr wrap="none" rtlCol="0">
              <a:spAutoFit/>
            </a:bodyPr>
            <a:lstStyle/>
            <a:p>
              <a:r>
                <a:rPr lang="en-US" sz="1600" smtClean="0">
                  <a:latin typeface="Helvetica" charset="0"/>
                  <a:ea typeface="Helvetica" charset="0"/>
                  <a:cs typeface="Helvetica" charset="0"/>
                </a:rPr>
                <a:t>BV1</a:t>
              </a:r>
            </a:p>
          </p:txBody>
        </p:sp>
      </p:grpSp>
      <p:grpSp>
        <p:nvGrpSpPr>
          <p:cNvPr id="26" name="Group 25"/>
          <p:cNvGrpSpPr/>
          <p:nvPr/>
        </p:nvGrpSpPr>
        <p:grpSpPr>
          <a:xfrm>
            <a:off x="7743164" y="1460628"/>
            <a:ext cx="768098" cy="338554"/>
            <a:chOff x="3680197" y="2171106"/>
            <a:chExt cx="768098" cy="338554"/>
          </a:xfrm>
        </p:grpSpPr>
        <p:sp>
          <p:nvSpPr>
            <p:cNvPr id="27" name="Rectangle 26"/>
            <p:cNvSpPr>
              <a:spLocks noChangeAspect="1"/>
            </p:cNvSpPr>
            <p:nvPr/>
          </p:nvSpPr>
          <p:spPr>
            <a:xfrm>
              <a:off x="4196295" y="2212785"/>
              <a:ext cx="252000" cy="252000"/>
            </a:xfrm>
            <a:prstGeom prst="rect">
              <a:avLst/>
            </a:prstGeom>
            <a:solidFill>
              <a:srgbClr val="C1E185"/>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3680197" y="2171106"/>
              <a:ext cx="570990" cy="338554"/>
            </a:xfrm>
            <a:prstGeom prst="rect">
              <a:avLst/>
            </a:prstGeom>
            <a:noFill/>
          </p:spPr>
          <p:txBody>
            <a:bodyPr wrap="none" rtlCol="0">
              <a:spAutoFit/>
            </a:bodyPr>
            <a:lstStyle/>
            <a:p>
              <a:r>
                <a:rPr lang="en-US" sz="1600" dirty="0" smtClean="0">
                  <a:latin typeface="Helvetica" charset="0"/>
                  <a:ea typeface="Helvetica" charset="0"/>
                  <a:cs typeface="Helvetica" charset="0"/>
                </a:rPr>
                <a:t>BV2</a:t>
              </a:r>
            </a:p>
          </p:txBody>
        </p:sp>
      </p:grpSp>
      <p:grpSp>
        <p:nvGrpSpPr>
          <p:cNvPr id="29" name="Group 28"/>
          <p:cNvGrpSpPr/>
          <p:nvPr/>
        </p:nvGrpSpPr>
        <p:grpSpPr>
          <a:xfrm>
            <a:off x="5094382" y="1474276"/>
            <a:ext cx="646030" cy="338554"/>
            <a:chOff x="970782" y="2171106"/>
            <a:chExt cx="646030" cy="338554"/>
          </a:xfrm>
        </p:grpSpPr>
        <p:sp>
          <p:nvSpPr>
            <p:cNvPr id="30" name="Rectangle 29"/>
            <p:cNvSpPr>
              <a:spLocks noChangeAspect="1"/>
            </p:cNvSpPr>
            <p:nvPr/>
          </p:nvSpPr>
          <p:spPr>
            <a:xfrm>
              <a:off x="970782" y="2212785"/>
              <a:ext cx="252000" cy="252000"/>
            </a:xfrm>
            <a:prstGeom prst="rect">
              <a:avLst/>
            </a:prstGeom>
            <a:solidFill>
              <a:srgbClr val="93BEE0"/>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1170856" y="2171106"/>
              <a:ext cx="445956" cy="338554"/>
            </a:xfrm>
            <a:prstGeom prst="rect">
              <a:avLst/>
            </a:prstGeom>
            <a:noFill/>
          </p:spPr>
          <p:txBody>
            <a:bodyPr wrap="none" rtlCol="0">
              <a:spAutoFit/>
            </a:bodyPr>
            <a:lstStyle/>
            <a:p>
              <a:r>
                <a:rPr lang="en-US" sz="1600" dirty="0">
                  <a:latin typeface="Helvetica" charset="0"/>
                  <a:ea typeface="Helvetica" charset="0"/>
                  <a:cs typeface="Helvetica" charset="0"/>
                </a:rPr>
                <a:t>H</a:t>
              </a:r>
              <a:r>
                <a:rPr lang="en-US" sz="1600" dirty="0" smtClean="0">
                  <a:latin typeface="Helvetica" charset="0"/>
                  <a:ea typeface="Helvetica" charset="0"/>
                  <a:cs typeface="Helvetica" charset="0"/>
                </a:rPr>
                <a:t>2</a:t>
              </a:r>
            </a:p>
          </p:txBody>
        </p:sp>
      </p:grpSp>
      <p:grpSp>
        <p:nvGrpSpPr>
          <p:cNvPr id="32" name="Group 31"/>
          <p:cNvGrpSpPr/>
          <p:nvPr/>
        </p:nvGrpSpPr>
        <p:grpSpPr>
          <a:xfrm>
            <a:off x="5076419" y="3848656"/>
            <a:ext cx="663993" cy="338554"/>
            <a:chOff x="970782" y="5383186"/>
            <a:chExt cx="663993" cy="338554"/>
          </a:xfrm>
        </p:grpSpPr>
        <p:sp>
          <p:nvSpPr>
            <p:cNvPr id="33" name="Rectangle 32"/>
            <p:cNvSpPr>
              <a:spLocks noChangeAspect="1"/>
            </p:cNvSpPr>
            <p:nvPr/>
          </p:nvSpPr>
          <p:spPr>
            <a:xfrm>
              <a:off x="970782" y="5437934"/>
              <a:ext cx="252000" cy="252000"/>
            </a:xfrm>
            <a:prstGeom prst="rect">
              <a:avLst/>
            </a:prstGeom>
            <a:solidFill>
              <a:srgbClr val="B8E3FF"/>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TextBox 33"/>
            <p:cNvSpPr txBox="1"/>
            <p:nvPr/>
          </p:nvSpPr>
          <p:spPr>
            <a:xfrm>
              <a:off x="1188819" y="5383186"/>
              <a:ext cx="445956" cy="338554"/>
            </a:xfrm>
            <a:prstGeom prst="rect">
              <a:avLst/>
            </a:prstGeom>
            <a:noFill/>
          </p:spPr>
          <p:txBody>
            <a:bodyPr wrap="none" rtlCol="0">
              <a:spAutoFit/>
            </a:bodyPr>
            <a:lstStyle/>
            <a:p>
              <a:r>
                <a:rPr lang="en-US" sz="1600" dirty="0" smtClean="0">
                  <a:latin typeface="Helvetica" charset="0"/>
                  <a:ea typeface="Helvetica" charset="0"/>
                  <a:cs typeface="Helvetica" charset="0"/>
                </a:rPr>
                <a:t>H</a:t>
              </a:r>
              <a:r>
                <a:rPr lang="en-US" sz="1600" dirty="0">
                  <a:latin typeface="Helvetica" charset="0"/>
                  <a:ea typeface="Helvetica" charset="0"/>
                  <a:cs typeface="Helvetica" charset="0"/>
                </a:rPr>
                <a:t>1</a:t>
              </a:r>
              <a:endParaRPr lang="en-US" sz="1600" dirty="0" smtClean="0">
                <a:latin typeface="Helvetica" charset="0"/>
                <a:ea typeface="Helvetica" charset="0"/>
                <a:cs typeface="Helvetica" charset="0"/>
              </a:endParaRPr>
            </a:p>
          </p:txBody>
        </p:sp>
      </p:grpSp>
      <p:sp>
        <p:nvSpPr>
          <p:cNvPr id="8" name="Footer Placeholder 7"/>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59252409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Metabolites correlate with diversity</a:t>
            </a:r>
            <a:endParaRPr lang="en-US" dirty="0"/>
          </a:p>
        </p:txBody>
      </p:sp>
      <p:pic>
        <p:nvPicPr>
          <p:cNvPr id="4" name="Content Placeholder 3"/>
          <p:cNvPicPr>
            <a:picLocks noGrp="1" noChangeAspect="1"/>
          </p:cNvPicPr>
          <p:nvPr>
            <p:ph sz="quarter" idx="1"/>
          </p:nvPr>
        </p:nvPicPr>
        <p:blipFill rotWithShape="1">
          <a:blip r:embed="rId2"/>
          <a:srcRect t="-1327" b="-765"/>
          <a:stretch/>
        </p:blipFill>
        <p:spPr>
          <a:xfrm>
            <a:off x="314074" y="1093517"/>
            <a:ext cx="8589250" cy="3362860"/>
          </a:xfrm>
        </p:spPr>
      </p:pic>
      <p:sp>
        <p:nvSpPr>
          <p:cNvPr id="3" name="TextBox 2"/>
          <p:cNvSpPr txBox="1"/>
          <p:nvPr/>
        </p:nvSpPr>
        <p:spPr>
          <a:xfrm>
            <a:off x="893675" y="4832642"/>
            <a:ext cx="7584127" cy="1107996"/>
          </a:xfrm>
          <a:prstGeom prst="rect">
            <a:avLst/>
          </a:prstGeom>
          <a:noFill/>
        </p:spPr>
        <p:txBody>
          <a:bodyPr wrap="none" rtlCol="0">
            <a:spAutoFit/>
          </a:bodyPr>
          <a:lstStyle/>
          <a:p>
            <a:pPr marL="342900" indent="-342900">
              <a:buFont typeface="Arial" charset="0"/>
              <a:buChar char="•"/>
            </a:pPr>
            <a:r>
              <a:rPr lang="en-US" sz="2200" dirty="0" smtClean="0">
                <a:latin typeface="Perpetua" charset="0"/>
                <a:ea typeface="Perpetua" charset="0"/>
                <a:cs typeface="Perpetua" charset="0"/>
              </a:rPr>
              <a:t>Two cohorts of women from Rwanda (P=67, NP=64)</a:t>
            </a:r>
          </a:p>
          <a:p>
            <a:pPr marL="342900" indent="-342900">
              <a:buFont typeface="Arial" charset="0"/>
              <a:buChar char="•"/>
            </a:pPr>
            <a:r>
              <a:rPr lang="en-US" sz="2200" dirty="0" smtClean="0">
                <a:latin typeface="Perpetua" charset="0"/>
                <a:ea typeface="Perpetua" charset="0"/>
                <a:cs typeface="Perpetua" charset="0"/>
              </a:rPr>
              <a:t>Collected for </a:t>
            </a:r>
            <a:r>
              <a:rPr lang="en-US" sz="2200" dirty="0" err="1" smtClean="0">
                <a:latin typeface="Perpetua" charset="0"/>
                <a:ea typeface="Perpetua" charset="0"/>
                <a:cs typeface="Perpetua" charset="0"/>
              </a:rPr>
              <a:t>metabolome</a:t>
            </a:r>
            <a:r>
              <a:rPr lang="en-US" sz="2200" dirty="0" smtClean="0">
                <a:latin typeface="Perpetua" charset="0"/>
                <a:ea typeface="Perpetua" charset="0"/>
                <a:cs typeface="Perpetua" charset="0"/>
              </a:rPr>
              <a:t> and 16S tag sequence</a:t>
            </a:r>
          </a:p>
          <a:p>
            <a:pPr marL="342900" indent="-342900">
              <a:buFont typeface="Arial" charset="0"/>
              <a:buChar char="•"/>
            </a:pPr>
            <a:r>
              <a:rPr lang="en-US" sz="2200" dirty="0" smtClean="0">
                <a:latin typeface="Perpetua" charset="0"/>
                <a:ea typeface="Perpetua" charset="0"/>
                <a:cs typeface="Perpetua" charset="0"/>
              </a:rPr>
              <a:t>PLS plot shows metabolite samples partition by </a:t>
            </a:r>
            <a:r>
              <a:rPr lang="en-US" sz="2200" dirty="0" err="1" smtClean="0">
                <a:latin typeface="Perpetua" charset="0"/>
                <a:ea typeface="Perpetua" charset="0"/>
                <a:cs typeface="Perpetua" charset="0"/>
              </a:rPr>
              <a:t>microbiome</a:t>
            </a:r>
            <a:r>
              <a:rPr lang="en-US" sz="2200" dirty="0" smtClean="0">
                <a:latin typeface="Perpetua" charset="0"/>
                <a:ea typeface="Perpetua" charset="0"/>
                <a:cs typeface="Perpetua" charset="0"/>
              </a:rPr>
              <a:t> diversity </a:t>
            </a:r>
          </a:p>
        </p:txBody>
      </p:sp>
      <p:sp>
        <p:nvSpPr>
          <p:cNvPr id="5" name="Footer Placeholder 4"/>
          <p:cNvSpPr>
            <a:spLocks noGrp="1"/>
          </p:cNvSpPr>
          <p:nvPr>
            <p:ph type="ftr" sz="quarter" idx="11"/>
          </p:nvPr>
        </p:nvSpPr>
        <p:spPr/>
        <p:txBody>
          <a:bodyPr/>
          <a:lstStyle/>
          <a:p>
            <a:pPr>
              <a:defRPr/>
            </a:pPr>
            <a:r>
              <a:rPr lang="en-US" smtClean="0"/>
              <a:t>Tromso 2016</a:t>
            </a:r>
            <a:endParaRPr lang="en-US" dirty="0"/>
          </a:p>
        </p:txBody>
      </p:sp>
      <p:sp>
        <p:nvSpPr>
          <p:cNvPr id="6" name="TextBox 5"/>
          <p:cNvSpPr txBox="1"/>
          <p:nvPr/>
        </p:nvSpPr>
        <p:spPr>
          <a:xfrm>
            <a:off x="5727006" y="6071270"/>
            <a:ext cx="2680141" cy="338554"/>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*MacMillan et al. (2015) Sci. Rep</a:t>
            </a:r>
          </a:p>
        </p:txBody>
      </p:sp>
    </p:spTree>
    <p:extLst>
      <p:ext uri="{BB962C8B-B14F-4D97-AF65-F5344CB8AC3E}">
        <p14:creationId xmlns:p14="http://schemas.microsoft.com/office/powerpoint/2010/main" val="6791405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Metabolites are same in both cohorts</a:t>
            </a:r>
            <a:endParaRPr lang="en-US" dirty="0"/>
          </a:p>
        </p:txBody>
      </p:sp>
      <p:pic>
        <p:nvPicPr>
          <p:cNvPr id="4" name="Content Placeholder 3"/>
          <p:cNvPicPr>
            <a:picLocks noGrp="1" noChangeAspect="1"/>
          </p:cNvPicPr>
          <p:nvPr>
            <p:ph sz="quarter" idx="1"/>
          </p:nvPr>
        </p:nvPicPr>
        <p:blipFill rotWithShape="1">
          <a:blip r:embed="rId2"/>
          <a:srcRect t="-1325" b="-64"/>
          <a:stretch/>
        </p:blipFill>
        <p:spPr>
          <a:xfrm>
            <a:off x="314949" y="1222858"/>
            <a:ext cx="8588375" cy="3339343"/>
          </a:xfrm>
        </p:spPr>
      </p:pic>
      <p:sp>
        <p:nvSpPr>
          <p:cNvPr id="5" name="TextBox 4"/>
          <p:cNvSpPr txBox="1"/>
          <p:nvPr/>
        </p:nvSpPr>
        <p:spPr>
          <a:xfrm>
            <a:off x="893675" y="4832642"/>
            <a:ext cx="7853432" cy="769441"/>
          </a:xfrm>
          <a:prstGeom prst="rect">
            <a:avLst/>
          </a:prstGeom>
          <a:noFill/>
        </p:spPr>
        <p:txBody>
          <a:bodyPr wrap="none" rtlCol="0">
            <a:spAutoFit/>
          </a:bodyPr>
          <a:lstStyle/>
          <a:p>
            <a:pPr marL="342900" indent="-342900">
              <a:buFont typeface="Arial" charset="0"/>
              <a:buChar char="•"/>
            </a:pPr>
            <a:r>
              <a:rPr lang="en-US" sz="2200" dirty="0" smtClean="0">
                <a:latin typeface="Perpetua" charset="0"/>
                <a:ea typeface="Perpetua" charset="0"/>
                <a:cs typeface="Perpetua" charset="0"/>
              </a:rPr>
              <a:t>PLS loadings plot shows metabolites partition by </a:t>
            </a:r>
            <a:r>
              <a:rPr lang="en-US" sz="2200" dirty="0" err="1" smtClean="0">
                <a:latin typeface="Perpetua" charset="0"/>
                <a:ea typeface="Perpetua" charset="0"/>
                <a:cs typeface="Perpetua" charset="0"/>
              </a:rPr>
              <a:t>microbiome</a:t>
            </a:r>
            <a:r>
              <a:rPr lang="en-US" sz="2200" dirty="0" smtClean="0">
                <a:latin typeface="Perpetua" charset="0"/>
                <a:ea typeface="Perpetua" charset="0"/>
                <a:cs typeface="Perpetua" charset="0"/>
              </a:rPr>
              <a:t> diversity</a:t>
            </a:r>
          </a:p>
          <a:p>
            <a:pPr marL="342900" indent="-342900">
              <a:buFont typeface="Arial" charset="0"/>
              <a:buChar char="•"/>
            </a:pPr>
            <a:r>
              <a:rPr lang="en-US" sz="2200" dirty="0" smtClean="0">
                <a:latin typeface="Perpetua" charset="0"/>
                <a:ea typeface="Perpetua" charset="0"/>
                <a:cs typeface="Perpetua" charset="0"/>
              </a:rPr>
              <a:t>Pregnant and non-pregnant women have very similar metabolite profiles </a:t>
            </a:r>
          </a:p>
        </p:txBody>
      </p:sp>
      <p:sp>
        <p:nvSpPr>
          <p:cNvPr id="3" name="Footer Placeholder 2"/>
          <p:cNvSpPr>
            <a:spLocks noGrp="1"/>
          </p:cNvSpPr>
          <p:nvPr>
            <p:ph type="ftr" sz="quarter" idx="11"/>
          </p:nvPr>
        </p:nvSpPr>
        <p:spPr/>
        <p:txBody>
          <a:bodyPr/>
          <a:lstStyle/>
          <a:p>
            <a:pPr>
              <a:defRPr/>
            </a:pPr>
            <a:r>
              <a:rPr lang="en-US" smtClean="0"/>
              <a:t>Tromso 2016</a:t>
            </a:r>
            <a:endParaRPr lang="en-US" dirty="0"/>
          </a:p>
        </p:txBody>
      </p:sp>
      <p:sp>
        <p:nvSpPr>
          <p:cNvPr id="6" name="TextBox 5"/>
          <p:cNvSpPr txBox="1"/>
          <p:nvPr/>
        </p:nvSpPr>
        <p:spPr>
          <a:xfrm>
            <a:off x="5727006" y="6083028"/>
            <a:ext cx="2680141" cy="338554"/>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*MacMillan et al. (2015) Sci. Rep</a:t>
            </a:r>
          </a:p>
        </p:txBody>
      </p:sp>
    </p:spTree>
    <p:extLst>
      <p:ext uri="{BB962C8B-B14F-4D97-AF65-F5344CB8AC3E}">
        <p14:creationId xmlns:p14="http://schemas.microsoft.com/office/powerpoint/2010/main" val="215397540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Correlates with diversity and taxa present</a:t>
            </a:r>
            <a:endParaRPr lang="en-US" dirty="0"/>
          </a:p>
        </p:txBody>
      </p:sp>
      <p:pic>
        <p:nvPicPr>
          <p:cNvPr id="4" name="Content Placeholder 3"/>
          <p:cNvPicPr>
            <a:picLocks noGrp="1" noChangeAspect="1"/>
          </p:cNvPicPr>
          <p:nvPr>
            <p:ph sz="quarter" idx="1"/>
          </p:nvPr>
        </p:nvPicPr>
        <p:blipFill rotWithShape="1">
          <a:blip r:embed="rId2"/>
          <a:srcRect l="-626" r="1419"/>
          <a:stretch/>
        </p:blipFill>
        <p:spPr>
          <a:xfrm>
            <a:off x="337791" y="1158759"/>
            <a:ext cx="4053491" cy="5036672"/>
          </a:xfrm>
        </p:spPr>
      </p:pic>
      <p:sp>
        <p:nvSpPr>
          <p:cNvPr id="3" name="TextBox 2"/>
          <p:cNvSpPr txBox="1"/>
          <p:nvPr/>
        </p:nvSpPr>
        <p:spPr>
          <a:xfrm>
            <a:off x="4807332" y="1552089"/>
            <a:ext cx="3929518" cy="2800766"/>
          </a:xfrm>
          <a:prstGeom prst="rect">
            <a:avLst/>
          </a:prstGeom>
          <a:noFill/>
        </p:spPr>
        <p:txBody>
          <a:bodyPr wrap="square" rtlCol="0">
            <a:spAutoFit/>
          </a:bodyPr>
          <a:lstStyle/>
          <a:p>
            <a:r>
              <a:rPr lang="en-US" sz="2200" dirty="0" smtClean="0">
                <a:latin typeface="Perpetua" charset="0"/>
                <a:ea typeface="Perpetua" charset="0"/>
                <a:cs typeface="Perpetua" charset="0"/>
              </a:rPr>
              <a:t>Combined dataset</a:t>
            </a:r>
          </a:p>
          <a:p>
            <a:pPr marL="342900" indent="-342900">
              <a:buFont typeface="Arial"/>
              <a:buChar char="•"/>
            </a:pPr>
            <a:r>
              <a:rPr lang="en-US" sz="2200" dirty="0" smtClean="0">
                <a:latin typeface="Perpetua" charset="0"/>
                <a:ea typeface="Perpetua" charset="0"/>
                <a:cs typeface="Perpetua" charset="0"/>
              </a:rPr>
              <a:t>Which metabolites most</a:t>
            </a:r>
            <a:r>
              <a:rPr lang="en-US" sz="2200" dirty="0">
                <a:latin typeface="Perpetua" charset="0"/>
                <a:ea typeface="Perpetua" charset="0"/>
                <a:cs typeface="Perpetua" charset="0"/>
              </a:rPr>
              <a:t> </a:t>
            </a:r>
            <a:r>
              <a:rPr lang="en-US" sz="2200" dirty="0" smtClean="0">
                <a:latin typeface="Perpetua" charset="0"/>
                <a:ea typeface="Perpetua" charset="0"/>
                <a:cs typeface="Perpetua" charset="0"/>
              </a:rPr>
              <a:t>associated with Health, or BV</a:t>
            </a:r>
          </a:p>
          <a:p>
            <a:pPr marL="342900" indent="-342900">
              <a:buFont typeface="Arial"/>
              <a:buChar char="•"/>
            </a:pPr>
            <a:endParaRPr lang="en-US" sz="2200" dirty="0" smtClean="0">
              <a:latin typeface="Perpetua" charset="0"/>
              <a:ea typeface="Perpetua" charset="0"/>
              <a:cs typeface="Perpetua" charset="0"/>
            </a:endParaRPr>
          </a:p>
          <a:p>
            <a:pPr marL="342900" indent="-342900">
              <a:buFont typeface="Arial"/>
              <a:buChar char="•"/>
            </a:pPr>
            <a:r>
              <a:rPr lang="en-US" sz="2200" dirty="0" smtClean="0">
                <a:latin typeface="Perpetua" charset="0"/>
                <a:ea typeface="Perpetua" charset="0"/>
                <a:cs typeface="Perpetua" charset="0"/>
              </a:rPr>
              <a:t>Dogma:</a:t>
            </a:r>
          </a:p>
          <a:p>
            <a:pPr marL="800100" lvl="1" indent="-342900">
              <a:buFont typeface="Arial"/>
              <a:buChar char="•"/>
            </a:pPr>
            <a:r>
              <a:rPr lang="en-US" sz="2200" dirty="0" smtClean="0">
                <a:latin typeface="Perpetua" charset="0"/>
                <a:ea typeface="Perpetua" charset="0"/>
                <a:cs typeface="Perpetua" charset="0"/>
              </a:rPr>
              <a:t>Succinate (BV) / Lactate (H)</a:t>
            </a:r>
          </a:p>
          <a:p>
            <a:pPr marL="800100" lvl="1" indent="-342900">
              <a:buFont typeface="Arial"/>
              <a:buChar char="•"/>
            </a:pPr>
            <a:endParaRPr lang="en-US" sz="2200" dirty="0">
              <a:latin typeface="Perpetua" charset="0"/>
              <a:ea typeface="Perpetua" charset="0"/>
              <a:cs typeface="Perpetua" charset="0"/>
            </a:endParaRPr>
          </a:p>
          <a:p>
            <a:pPr marL="342900" indent="-342900">
              <a:buFont typeface="Arial"/>
              <a:buChar char="•"/>
            </a:pPr>
            <a:r>
              <a:rPr lang="en-US" sz="2200" dirty="0" smtClean="0">
                <a:latin typeface="Perpetua" charset="0"/>
                <a:ea typeface="Perpetua" charset="0"/>
                <a:cs typeface="Perpetua" charset="0"/>
              </a:rPr>
              <a:t>Reality?</a:t>
            </a:r>
          </a:p>
        </p:txBody>
      </p:sp>
      <p:sp>
        <p:nvSpPr>
          <p:cNvPr id="5" name="Footer Placeholder 4"/>
          <p:cNvSpPr>
            <a:spLocks noGrp="1"/>
          </p:cNvSpPr>
          <p:nvPr>
            <p:ph type="ftr" sz="quarter" idx="11"/>
          </p:nvPr>
        </p:nvSpPr>
        <p:spPr/>
        <p:txBody>
          <a:bodyPr/>
          <a:lstStyle/>
          <a:p>
            <a:pPr>
              <a:defRPr/>
            </a:pPr>
            <a:r>
              <a:rPr lang="en-US" smtClean="0"/>
              <a:t>Tromso 2016</a:t>
            </a:r>
            <a:endParaRPr lang="en-US" dirty="0"/>
          </a:p>
        </p:txBody>
      </p:sp>
      <p:sp>
        <p:nvSpPr>
          <p:cNvPr id="6" name="TextBox 5"/>
          <p:cNvSpPr txBox="1"/>
          <p:nvPr/>
        </p:nvSpPr>
        <p:spPr>
          <a:xfrm>
            <a:off x="5727006" y="6071270"/>
            <a:ext cx="2680141" cy="338554"/>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*MacMillan et al. (2015) Sci. Rep</a:t>
            </a:r>
          </a:p>
        </p:txBody>
      </p:sp>
    </p:spTree>
    <p:extLst>
      <p:ext uri="{BB962C8B-B14F-4D97-AF65-F5344CB8AC3E}">
        <p14:creationId xmlns:p14="http://schemas.microsoft.com/office/powerpoint/2010/main" val="34789056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pPr algn="l"/>
            <a:r>
              <a:rPr lang="en-US" b="1" dirty="0" smtClean="0"/>
              <a:t>Koch’s postulates</a:t>
            </a:r>
            <a:endParaRPr lang="en-US" b="1" dirty="0"/>
          </a:p>
        </p:txBody>
      </p:sp>
      <p:pic>
        <p:nvPicPr>
          <p:cNvPr id="11" name="Content Placeholder 10"/>
          <p:cNvPicPr>
            <a:picLocks noGrp="1" noChangeAspect="1"/>
          </p:cNvPicPr>
          <p:nvPr>
            <p:ph idx="1"/>
          </p:nvPr>
        </p:nvPicPr>
        <p:blipFill>
          <a:blip r:embed="rId3"/>
          <a:srcRect l="-25296" r="-25296"/>
          <a:stretch>
            <a:fillRect/>
          </a:stretch>
        </p:blipFill>
        <p:spPr>
          <a:xfrm>
            <a:off x="-925952" y="1600200"/>
            <a:ext cx="8229600" cy="4525963"/>
          </a:xfrm>
        </p:spPr>
      </p:pic>
      <p:sp>
        <p:nvSpPr>
          <p:cNvPr id="3" name="Footer Placeholder 2"/>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20534819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biomarkers</a:t>
            </a:r>
            <a:endParaRPr lang="en-US" dirty="0"/>
          </a:p>
        </p:txBody>
      </p:sp>
      <p:pic>
        <p:nvPicPr>
          <p:cNvPr id="4" name="Content Placeholder 3"/>
          <p:cNvPicPr>
            <a:picLocks noGrp="1" noChangeAspect="1"/>
          </p:cNvPicPr>
          <p:nvPr>
            <p:ph sz="quarter" idx="1"/>
          </p:nvPr>
        </p:nvPicPr>
        <p:blipFill rotWithShape="1">
          <a:blip r:embed="rId2"/>
          <a:srcRect l="168" r="-54"/>
          <a:stretch/>
        </p:blipFill>
        <p:spPr>
          <a:xfrm>
            <a:off x="1898505" y="877305"/>
            <a:ext cx="4985794" cy="5036672"/>
          </a:xfrm>
        </p:spPr>
      </p:pic>
      <p:sp>
        <p:nvSpPr>
          <p:cNvPr id="3" name="Footer Placeholder 2"/>
          <p:cNvSpPr>
            <a:spLocks noGrp="1"/>
          </p:cNvSpPr>
          <p:nvPr>
            <p:ph type="ftr" sz="quarter" idx="11"/>
          </p:nvPr>
        </p:nvSpPr>
        <p:spPr/>
        <p:txBody>
          <a:bodyPr/>
          <a:lstStyle/>
          <a:p>
            <a:pPr>
              <a:defRPr/>
            </a:pPr>
            <a:r>
              <a:rPr lang="en-US" smtClean="0"/>
              <a:t>Tromso 2016</a:t>
            </a:r>
            <a:endParaRPr lang="en-US" dirty="0"/>
          </a:p>
        </p:txBody>
      </p:sp>
      <p:sp>
        <p:nvSpPr>
          <p:cNvPr id="7" name="TextBox 6"/>
          <p:cNvSpPr txBox="1"/>
          <p:nvPr/>
        </p:nvSpPr>
        <p:spPr>
          <a:xfrm>
            <a:off x="5727006" y="6071270"/>
            <a:ext cx="2680141" cy="338554"/>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*MacMillan et al. (2015) Sci. Rep</a:t>
            </a:r>
          </a:p>
        </p:txBody>
      </p:sp>
    </p:spTree>
    <p:extLst>
      <p:ext uri="{BB962C8B-B14F-4D97-AF65-F5344CB8AC3E}">
        <p14:creationId xmlns:p14="http://schemas.microsoft.com/office/powerpoint/2010/main" val="356103472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in blinded cohort</a:t>
            </a:r>
            <a:endParaRPr lang="en-US" dirty="0"/>
          </a:p>
        </p:txBody>
      </p:sp>
      <p:pic>
        <p:nvPicPr>
          <p:cNvPr id="4" name="Content Placeholder 3"/>
          <p:cNvPicPr>
            <a:picLocks noGrp="1" noChangeAspect="1"/>
          </p:cNvPicPr>
          <p:nvPr>
            <p:ph sz="quarter" idx="1"/>
          </p:nvPr>
        </p:nvPicPr>
        <p:blipFill>
          <a:blip r:embed="rId2"/>
          <a:srcRect l="-1382" r="-1382"/>
          <a:stretch>
            <a:fillRect/>
          </a:stretch>
        </p:blipFill>
        <p:spPr/>
      </p:pic>
      <p:sp>
        <p:nvSpPr>
          <p:cNvPr id="5" name="TextBox 4"/>
          <p:cNvSpPr txBox="1"/>
          <p:nvPr/>
        </p:nvSpPr>
        <p:spPr>
          <a:xfrm>
            <a:off x="4231146" y="4315278"/>
            <a:ext cx="3929518" cy="769441"/>
          </a:xfrm>
          <a:prstGeom prst="rect">
            <a:avLst/>
          </a:prstGeom>
          <a:noFill/>
        </p:spPr>
        <p:txBody>
          <a:bodyPr wrap="square" rtlCol="0">
            <a:spAutoFit/>
          </a:bodyPr>
          <a:lstStyle/>
          <a:p>
            <a:r>
              <a:rPr lang="en-US" sz="2200" dirty="0" smtClean="0">
                <a:latin typeface="Perpetua" charset="0"/>
                <a:ea typeface="Perpetua" charset="0"/>
                <a:cs typeface="Perpetua" charset="0"/>
              </a:rPr>
              <a:t>Third pregnant cohort from Tanzania</a:t>
            </a:r>
            <a:r>
              <a:rPr lang="en-US" sz="2200" dirty="0">
                <a:latin typeface="Perpetua" charset="0"/>
                <a:ea typeface="Perpetua" charset="0"/>
                <a:cs typeface="Perpetua" charset="0"/>
              </a:rPr>
              <a:t> </a:t>
            </a:r>
            <a:r>
              <a:rPr lang="en-US" sz="2200" dirty="0" smtClean="0">
                <a:latin typeface="Perpetua" charset="0"/>
                <a:ea typeface="Perpetua" charset="0"/>
                <a:cs typeface="Perpetua" charset="0"/>
              </a:rPr>
              <a:t>(n=45)</a:t>
            </a:r>
            <a:endParaRPr lang="en-US" sz="2200" dirty="0">
              <a:latin typeface="Perpetua" charset="0"/>
              <a:ea typeface="Perpetua" charset="0"/>
              <a:cs typeface="Perpetua" charset="0"/>
            </a:endParaRPr>
          </a:p>
        </p:txBody>
      </p:sp>
      <p:sp>
        <p:nvSpPr>
          <p:cNvPr id="3" name="Footer Placeholder 2"/>
          <p:cNvSpPr>
            <a:spLocks noGrp="1"/>
          </p:cNvSpPr>
          <p:nvPr>
            <p:ph type="ftr" sz="quarter" idx="11"/>
          </p:nvPr>
        </p:nvSpPr>
        <p:spPr/>
        <p:txBody>
          <a:bodyPr/>
          <a:lstStyle/>
          <a:p>
            <a:pPr>
              <a:defRPr/>
            </a:pPr>
            <a:r>
              <a:rPr lang="en-US" smtClean="0"/>
              <a:t>Tromso 2016</a:t>
            </a:r>
            <a:endParaRPr lang="en-US" dirty="0"/>
          </a:p>
        </p:txBody>
      </p:sp>
      <p:sp>
        <p:nvSpPr>
          <p:cNvPr id="6" name="TextBox 5"/>
          <p:cNvSpPr txBox="1"/>
          <p:nvPr/>
        </p:nvSpPr>
        <p:spPr>
          <a:xfrm>
            <a:off x="5727006" y="6071270"/>
            <a:ext cx="2680141" cy="338554"/>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*MacMillan et al. (2015) Sci. Rep</a:t>
            </a:r>
          </a:p>
        </p:txBody>
      </p:sp>
    </p:spTree>
    <p:extLst>
      <p:ext uri="{BB962C8B-B14F-4D97-AF65-F5344CB8AC3E}">
        <p14:creationId xmlns:p14="http://schemas.microsoft.com/office/powerpoint/2010/main" val="1255766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who makes what?</a:t>
            </a:r>
            <a:endParaRPr lang="en-US" dirty="0"/>
          </a:p>
        </p:txBody>
      </p:sp>
      <p:pic>
        <p:nvPicPr>
          <p:cNvPr id="4" name="Content Placeholder 3"/>
          <p:cNvPicPr>
            <a:picLocks noGrp="1" noChangeAspect="1"/>
          </p:cNvPicPr>
          <p:nvPr>
            <p:ph sz="quarter" idx="1"/>
          </p:nvPr>
        </p:nvPicPr>
        <p:blipFill>
          <a:blip r:embed="rId2"/>
          <a:srcRect l="-17800" r="-17800"/>
          <a:stretch>
            <a:fillRect/>
          </a:stretch>
        </p:blipFill>
        <p:spPr/>
      </p:pic>
      <p:sp>
        <p:nvSpPr>
          <p:cNvPr id="3" name="Footer Placeholder 2"/>
          <p:cNvSpPr>
            <a:spLocks noGrp="1"/>
          </p:cNvSpPr>
          <p:nvPr>
            <p:ph type="ftr" sz="quarter" idx="11"/>
          </p:nvPr>
        </p:nvSpPr>
        <p:spPr/>
        <p:txBody>
          <a:bodyPr/>
          <a:lstStyle/>
          <a:p>
            <a:pPr>
              <a:defRPr/>
            </a:pPr>
            <a:r>
              <a:rPr lang="en-US" smtClean="0"/>
              <a:t>Tromso 2016</a:t>
            </a:r>
            <a:endParaRPr lang="en-US" dirty="0"/>
          </a:p>
        </p:txBody>
      </p:sp>
      <p:sp>
        <p:nvSpPr>
          <p:cNvPr id="5" name="TextBox 4"/>
          <p:cNvSpPr txBox="1"/>
          <p:nvPr/>
        </p:nvSpPr>
        <p:spPr>
          <a:xfrm>
            <a:off x="5727006" y="6071270"/>
            <a:ext cx="2680141" cy="338554"/>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*MacMillan et al. (2015) Sci. Rep</a:t>
            </a:r>
          </a:p>
        </p:txBody>
      </p:sp>
    </p:spTree>
    <p:extLst>
      <p:ext uri="{BB962C8B-B14F-4D97-AF65-F5344CB8AC3E}">
        <p14:creationId xmlns:p14="http://schemas.microsoft.com/office/powerpoint/2010/main" val="279018335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correlation</a:t>
            </a:r>
            <a:endParaRPr lang="en-US" dirty="0"/>
          </a:p>
        </p:txBody>
      </p:sp>
      <p:pic>
        <p:nvPicPr>
          <p:cNvPr id="4" name="Content Placeholder 3"/>
          <p:cNvPicPr>
            <a:picLocks noGrp="1" noChangeAspect="1"/>
          </p:cNvPicPr>
          <p:nvPr>
            <p:ph sz="quarter" idx="1"/>
          </p:nvPr>
        </p:nvPicPr>
        <p:blipFill>
          <a:blip r:embed="rId2"/>
          <a:srcRect l="-10643" r="-10643"/>
          <a:stretch>
            <a:fillRect/>
          </a:stretch>
        </p:blipFill>
        <p:spPr/>
      </p:pic>
      <p:sp>
        <p:nvSpPr>
          <p:cNvPr id="3" name="Footer Placeholder 2"/>
          <p:cNvSpPr>
            <a:spLocks noGrp="1"/>
          </p:cNvSpPr>
          <p:nvPr>
            <p:ph type="ftr" sz="quarter" idx="11"/>
          </p:nvPr>
        </p:nvSpPr>
        <p:spPr/>
        <p:txBody>
          <a:bodyPr/>
          <a:lstStyle/>
          <a:p>
            <a:pPr>
              <a:defRPr/>
            </a:pPr>
            <a:r>
              <a:rPr lang="en-US" smtClean="0"/>
              <a:t>Tromso 2016</a:t>
            </a:r>
            <a:endParaRPr lang="en-US" dirty="0"/>
          </a:p>
        </p:txBody>
      </p:sp>
      <p:sp>
        <p:nvSpPr>
          <p:cNvPr id="5" name="TextBox 4"/>
          <p:cNvSpPr txBox="1"/>
          <p:nvPr/>
        </p:nvSpPr>
        <p:spPr>
          <a:xfrm>
            <a:off x="5727006" y="6071270"/>
            <a:ext cx="2680141" cy="338554"/>
          </a:xfrm>
          <a:prstGeom prst="rect">
            <a:avLst/>
          </a:prstGeom>
          <a:noFill/>
        </p:spPr>
        <p:txBody>
          <a:bodyPr wrap="non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600" dirty="0" smtClean="0">
                <a:solidFill>
                  <a:srgbClr val="7F7F7F"/>
                </a:solidFill>
                <a:latin typeface="Perpetua" charset="0"/>
                <a:ea typeface="Perpetua" charset="0"/>
                <a:cs typeface="Perpetua" charset="0"/>
              </a:rPr>
              <a:t>*MacMillan et al. (2015) Sci. Rep</a:t>
            </a:r>
          </a:p>
        </p:txBody>
      </p:sp>
    </p:spTree>
    <p:extLst>
      <p:ext uri="{BB962C8B-B14F-4D97-AF65-F5344CB8AC3E}">
        <p14:creationId xmlns:p14="http://schemas.microsoft.com/office/powerpoint/2010/main" val="65521373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10000"/>
          </a:blip>
          <a:stretch>
            <a:fillRect/>
          </a:stretch>
        </p:blipFill>
        <p:spPr>
          <a:xfrm>
            <a:off x="-1" y="0"/>
            <a:ext cx="9144000" cy="6857999"/>
          </a:xfrm>
          <a:prstGeom prst="rect">
            <a:avLst/>
          </a:prstGeom>
        </p:spPr>
      </p:pic>
      <p:sp>
        <p:nvSpPr>
          <p:cNvPr id="87042" name="Title 1"/>
          <p:cNvSpPr>
            <a:spLocks noGrp="1"/>
          </p:cNvSpPr>
          <p:nvPr>
            <p:ph type="title"/>
          </p:nvPr>
        </p:nvSpPr>
        <p:spPr>
          <a:xfrm>
            <a:off x="146050" y="36513"/>
            <a:ext cx="8756650" cy="654050"/>
          </a:xfrm>
        </p:spPr>
        <p:txBody>
          <a:bodyPr/>
          <a:lstStyle/>
          <a:p>
            <a:r>
              <a:rPr lang="en-US" altLang="en-US">
                <a:ea typeface="ＭＳ Ｐゴシック" charset="-128"/>
              </a:rPr>
              <a:t>Overall summary</a:t>
            </a:r>
          </a:p>
        </p:txBody>
      </p:sp>
      <p:sp>
        <p:nvSpPr>
          <p:cNvPr id="101379" name="Content Placeholder 2"/>
          <p:cNvSpPr>
            <a:spLocks noGrp="1"/>
          </p:cNvSpPr>
          <p:nvPr>
            <p:ph sz="quarter" idx="1"/>
          </p:nvPr>
        </p:nvSpPr>
        <p:spPr>
          <a:xfrm>
            <a:off x="314325" y="956441"/>
            <a:ext cx="8588375" cy="5602014"/>
          </a:xfrm>
        </p:spPr>
        <p:txBody>
          <a:bodyPr/>
          <a:lstStyle/>
          <a:p>
            <a:r>
              <a:rPr lang="en-US" altLang="en-US" sz="2200" dirty="0" smtClean="0">
                <a:ea typeface="ＭＳ Ｐゴシック" charset="-128"/>
              </a:rPr>
              <a:t>Sequencing data are inherently </a:t>
            </a:r>
            <a:r>
              <a:rPr lang="en-US" altLang="en-US" sz="2200" dirty="0" smtClean="0">
                <a:solidFill>
                  <a:schemeClr val="accent1"/>
                </a:solidFill>
                <a:ea typeface="ＭＳ Ｐゴシック" charset="-128"/>
              </a:rPr>
              <a:t>compositional</a:t>
            </a:r>
            <a:r>
              <a:rPr lang="en-US" altLang="en-US" sz="2200" dirty="0" smtClean="0">
                <a:ea typeface="ＭＳ Ｐゴシック" charset="-128"/>
              </a:rPr>
              <a:t> and a </a:t>
            </a:r>
            <a:r>
              <a:rPr lang="en-US" altLang="en-US" sz="2200" dirty="0" err="1" smtClean="0">
                <a:ea typeface="ＭＳ Ｐゴシック" charset="-128"/>
              </a:rPr>
              <a:t>CoDa</a:t>
            </a:r>
            <a:r>
              <a:rPr lang="en-US" altLang="en-US" sz="2200" dirty="0" smtClean="0">
                <a:ea typeface="ＭＳ Ｐゴシック" charset="-128"/>
              </a:rPr>
              <a:t> framework and provides a robust analysis of </a:t>
            </a:r>
            <a:r>
              <a:rPr lang="en-US" altLang="en-US" sz="2200" dirty="0" smtClean="0">
                <a:solidFill>
                  <a:schemeClr val="accent1"/>
                </a:solidFill>
                <a:ea typeface="ＭＳ Ｐゴシック" charset="-128"/>
              </a:rPr>
              <a:t>variance (Part 2)</a:t>
            </a:r>
            <a:endParaRPr lang="en-US" altLang="en-US" sz="2200" dirty="0">
              <a:solidFill>
                <a:schemeClr val="accent1"/>
              </a:solidFill>
              <a:ea typeface="ＭＳ Ｐゴシック" charset="-128"/>
            </a:endParaRPr>
          </a:p>
          <a:p>
            <a:endParaRPr lang="en-US" altLang="en-US" sz="2200" dirty="0" smtClean="0">
              <a:ea typeface="ＭＳ Ｐゴシック" charset="-128"/>
            </a:endParaRPr>
          </a:p>
          <a:p>
            <a:r>
              <a:rPr lang="en-US" altLang="en-US" sz="2200" dirty="0">
                <a:ea typeface="ＭＳ Ｐゴシック" charset="-128"/>
              </a:rPr>
              <a:t>Some </a:t>
            </a:r>
            <a:r>
              <a:rPr lang="en-US" altLang="en-US" sz="2200" dirty="0">
                <a:solidFill>
                  <a:srgbClr val="D34817"/>
                </a:solidFill>
                <a:ea typeface="ＭＳ Ｐゴシック" charset="-128"/>
              </a:rPr>
              <a:t>functions are conserved </a:t>
            </a:r>
            <a:r>
              <a:rPr lang="en-US" altLang="en-US" sz="2200" dirty="0">
                <a:ea typeface="ＭＳ Ｐゴシック" charset="-128"/>
              </a:rPr>
              <a:t>regardless of the community members </a:t>
            </a:r>
            <a:endParaRPr lang="en-US" altLang="en-US" sz="2200" dirty="0" smtClean="0">
              <a:ea typeface="ＭＳ Ｐゴシック" charset="-128"/>
            </a:endParaRPr>
          </a:p>
          <a:p>
            <a:pPr lvl="1"/>
            <a:r>
              <a:rPr lang="en-US" altLang="en-US" sz="1800" dirty="0" smtClean="0">
                <a:ea typeface="ＭＳ Ｐゴシック" charset="-128"/>
              </a:rPr>
              <a:t>Ecosystem is more important than any organism</a:t>
            </a:r>
          </a:p>
          <a:p>
            <a:pPr lvl="1"/>
            <a:r>
              <a:rPr lang="en-US" altLang="en-US" sz="1800" dirty="0" smtClean="0">
                <a:ea typeface="ＭＳ Ｐゴシック" charset="-128"/>
              </a:rPr>
              <a:t>Community </a:t>
            </a:r>
            <a:r>
              <a:rPr lang="en-US" altLang="en-US" sz="1800" dirty="0" smtClean="0">
                <a:ea typeface="ＭＳ Ｐゴシック" charset="-128"/>
              </a:rPr>
              <a:t>members can cooperate</a:t>
            </a:r>
          </a:p>
          <a:p>
            <a:pPr marL="0" indent="0">
              <a:buNone/>
            </a:pPr>
            <a:endParaRPr lang="en-US" altLang="en-US" sz="2200" dirty="0" smtClean="0">
              <a:ea typeface="ＭＳ Ｐゴシック" charset="-128"/>
            </a:endParaRPr>
          </a:p>
          <a:p>
            <a:r>
              <a:rPr lang="en-US" altLang="en-US" sz="2200" dirty="0" smtClean="0">
                <a:ea typeface="ＭＳ Ｐゴシック" charset="-128"/>
              </a:rPr>
              <a:t>Using two </a:t>
            </a:r>
            <a:r>
              <a:rPr lang="en-US" altLang="en-US" sz="2200" dirty="0">
                <a:ea typeface="ＭＳ Ｐゴシック" charset="-128"/>
              </a:rPr>
              <a:t>high-resolution methods (metabolome, and </a:t>
            </a:r>
            <a:r>
              <a:rPr lang="en-US" altLang="en-US" sz="2200" dirty="0" err="1" smtClean="0">
                <a:ea typeface="ＭＳ Ｐゴシック" charset="-128"/>
              </a:rPr>
              <a:t>metaRNAseq</a:t>
            </a:r>
            <a:r>
              <a:rPr lang="en-US" altLang="en-US" sz="2200" dirty="0" smtClean="0">
                <a:ea typeface="ＭＳ Ｐゴシック" charset="-128"/>
              </a:rPr>
              <a:t>) provides a more holistic view of a complex system</a:t>
            </a:r>
          </a:p>
          <a:p>
            <a:pPr lvl="1"/>
            <a:r>
              <a:rPr lang="en-US" altLang="en-US" sz="1800" dirty="0" smtClean="0">
                <a:ea typeface="ＭＳ Ｐゴシック" charset="-128"/>
              </a:rPr>
              <a:t>Agreements (</a:t>
            </a:r>
            <a:r>
              <a:rPr lang="en-US" altLang="en-US" sz="1800" dirty="0">
                <a:ea typeface="ＭＳ Ｐゴシック" charset="-128"/>
              </a:rPr>
              <a:t>H</a:t>
            </a:r>
            <a:r>
              <a:rPr lang="en-US" altLang="en-US" sz="1800" dirty="0" smtClean="0">
                <a:ea typeface="ＭＳ Ｐゴシック" charset="-128"/>
              </a:rPr>
              <a:t> </a:t>
            </a:r>
            <a:r>
              <a:rPr lang="en-US" altLang="en-US" sz="1800" dirty="0">
                <a:ea typeface="ＭＳ Ｐゴシック" charset="-128"/>
              </a:rPr>
              <a:t>v </a:t>
            </a:r>
            <a:r>
              <a:rPr lang="en-US" altLang="en-US" sz="1800" dirty="0" smtClean="0">
                <a:ea typeface="ＭＳ Ｐゴシック" charset="-128"/>
              </a:rPr>
              <a:t>BV: amines</a:t>
            </a:r>
            <a:r>
              <a:rPr lang="en-US" altLang="en-US" sz="1800" dirty="0">
                <a:ea typeface="ＭＳ Ｐゴシック" charset="-128"/>
              </a:rPr>
              <a:t>, </a:t>
            </a:r>
            <a:r>
              <a:rPr lang="en-US" altLang="en-US" sz="1800" dirty="0" smtClean="0">
                <a:ea typeface="ＭＳ Ｐゴシック" charset="-128"/>
              </a:rPr>
              <a:t>succinate), different resolution</a:t>
            </a:r>
          </a:p>
          <a:p>
            <a:pPr lvl="1"/>
            <a:endParaRPr lang="en-US" altLang="en-US" sz="2200" dirty="0" smtClean="0">
              <a:ea typeface="ＭＳ Ｐゴシック" charset="-128"/>
            </a:endParaRPr>
          </a:p>
          <a:p>
            <a:r>
              <a:rPr lang="en-US" altLang="en-US" sz="2200" dirty="0" smtClean="0">
                <a:ea typeface="ＭＳ Ｐゴシック" charset="-128"/>
              </a:rPr>
              <a:t>Correspondence between DNA, RNA, small molecules</a:t>
            </a:r>
          </a:p>
          <a:p>
            <a:pPr lvl="1"/>
            <a:r>
              <a:rPr lang="en-US" altLang="en-US" sz="1800" dirty="0" smtClean="0">
                <a:ea typeface="ＭＳ Ｐゴシック" charset="-128"/>
              </a:rPr>
              <a:t>Relationship status: </a:t>
            </a:r>
            <a:r>
              <a:rPr lang="en-US" altLang="en-US" sz="1800" i="1" dirty="0" smtClean="0">
                <a:ea typeface="ＭＳ Ｐゴシック" charset="-128"/>
              </a:rPr>
              <a:t>it’s complicated</a:t>
            </a:r>
            <a:r>
              <a:rPr lang="en-US" altLang="en-US" sz="1800" dirty="0" smtClean="0">
                <a:ea typeface="ＭＳ Ｐゴシック" charset="-128"/>
              </a:rPr>
              <a:t> but some successes</a:t>
            </a:r>
            <a:endParaRPr lang="en-US" altLang="en-US" sz="1800" i="1" dirty="0" smtClean="0">
              <a:ea typeface="ＭＳ Ｐゴシック" charset="-128"/>
            </a:endParaRPr>
          </a:p>
          <a:p>
            <a:pPr lvl="1"/>
            <a:r>
              <a:rPr lang="en-US" altLang="en-US" sz="1800" dirty="0" smtClean="0">
                <a:ea typeface="ＭＳ Ｐゴシック" charset="-128"/>
              </a:rPr>
              <a:t>Combining different ‘omics data (e.g. mRNA and metabolites) remains an open problem</a:t>
            </a:r>
            <a:endParaRPr lang="en-US" altLang="en-US" sz="1800" dirty="0">
              <a:ea typeface="ＭＳ Ｐゴシック" charset="-128"/>
            </a:endParaRPr>
          </a:p>
          <a:p>
            <a:endParaRPr lang="en-US" altLang="en-US" sz="2200" dirty="0">
              <a:ea typeface="ＭＳ Ｐゴシック" charset="-128"/>
            </a:endParaRPr>
          </a:p>
        </p:txBody>
      </p:sp>
      <p:sp>
        <p:nvSpPr>
          <p:cNvPr id="2" name="Footer Placeholder 1"/>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40425093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177579" b="-177579"/>
          <a:stretch>
            <a:fillRect/>
          </a:stretch>
        </p:blipFill>
        <p:spPr>
          <a:xfrm>
            <a:off x="5283714" y="4683884"/>
            <a:ext cx="3556000" cy="1955800"/>
          </a:xfrm>
        </p:spPr>
      </p:pic>
      <p:pic>
        <p:nvPicPr>
          <p:cNvPr id="48130" name="Picture 5" descr="iners_cover.png"/>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648" y="-464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11"/>
          <p:cNvSpPr txBox="1">
            <a:spLocks noChangeArrowheads="1"/>
          </p:cNvSpPr>
          <p:nvPr/>
        </p:nvSpPr>
        <p:spPr bwMode="auto">
          <a:xfrm>
            <a:off x="414190" y="2739804"/>
            <a:ext cx="3078648" cy="52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27" tIns="45613" rIns="91227" bIns="45613">
            <a:spAutoFit/>
          </a:bodyPr>
          <a:lstStyle>
            <a:lvl1pPr defTabSz="454025" eaLnBrk="0" hangingPunct="0">
              <a:defRPr sz="2400">
                <a:solidFill>
                  <a:schemeClr val="tx1"/>
                </a:solidFill>
                <a:latin typeface="Arial" charset="0"/>
                <a:ea typeface="ＭＳ Ｐゴシック" charset="-128"/>
              </a:defRPr>
            </a:lvl1pPr>
            <a:lvl2pPr marL="37931725" indent="-37474525" defTabSz="4540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800" b="1" u="sng" dirty="0" smtClean="0">
                <a:solidFill>
                  <a:srgbClr val="000000"/>
                </a:solidFill>
                <a:latin typeface="Perpetua" charset="0"/>
              </a:rPr>
              <a:t>Jean </a:t>
            </a:r>
            <a:r>
              <a:rPr lang="en-US" altLang="en-US" sz="2800" b="1" u="sng" dirty="0" err="1" smtClean="0">
                <a:solidFill>
                  <a:srgbClr val="000000"/>
                </a:solidFill>
                <a:latin typeface="Perpetua" charset="0"/>
              </a:rPr>
              <a:t>Macklaim</a:t>
            </a:r>
            <a:endParaRPr lang="en-US" altLang="en-US" sz="2800" b="1" u="sng" dirty="0">
              <a:solidFill>
                <a:srgbClr val="000000"/>
              </a:solidFill>
              <a:latin typeface="Perpetua" charset="0"/>
            </a:endParaRPr>
          </a:p>
        </p:txBody>
      </p:sp>
      <p:sp>
        <p:nvSpPr>
          <p:cNvPr id="48132" name="TextBox 12"/>
          <p:cNvSpPr txBox="1">
            <a:spLocks noChangeArrowheads="1"/>
          </p:cNvSpPr>
          <p:nvPr/>
        </p:nvSpPr>
        <p:spPr bwMode="auto">
          <a:xfrm>
            <a:off x="419393" y="4947468"/>
            <a:ext cx="2488181" cy="492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27" tIns="45613" rIns="91227" bIns="45613">
            <a:spAutoFit/>
          </a:bodyPr>
          <a:lstStyle>
            <a:lvl1pPr defTabSz="454025" eaLnBrk="0" hangingPunct="0">
              <a:defRPr sz="2400">
                <a:solidFill>
                  <a:schemeClr val="tx1"/>
                </a:solidFill>
                <a:latin typeface="Arial" charset="0"/>
                <a:ea typeface="ＭＳ Ｐゴシック" charset="-128"/>
              </a:defRPr>
            </a:lvl1pPr>
            <a:lvl2pPr marL="37931725" indent="-37474525" defTabSz="4540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600" b="1" dirty="0" err="1" smtClean="0">
                <a:solidFill>
                  <a:srgbClr val="000000"/>
                </a:solidFill>
                <a:latin typeface="Perpetua" charset="0"/>
              </a:rPr>
              <a:t>Gregor</a:t>
            </a:r>
            <a:r>
              <a:rPr lang="en-US" altLang="en-US" sz="2600" b="1" dirty="0" smtClean="0">
                <a:solidFill>
                  <a:srgbClr val="000000"/>
                </a:solidFill>
                <a:latin typeface="Perpetua" charset="0"/>
              </a:rPr>
              <a:t> </a:t>
            </a:r>
            <a:r>
              <a:rPr lang="en-US" altLang="en-US" sz="2600" b="1" dirty="0" smtClean="0">
                <a:solidFill>
                  <a:srgbClr val="000000"/>
                </a:solidFill>
                <a:latin typeface="Perpetua" charset="0"/>
              </a:rPr>
              <a:t>Reid</a:t>
            </a:r>
            <a:endParaRPr lang="en-US" altLang="en-US" sz="2600" b="1" dirty="0">
              <a:solidFill>
                <a:srgbClr val="000000"/>
              </a:solidFill>
              <a:latin typeface="Perpetua" charset="0"/>
            </a:endParaRPr>
          </a:p>
        </p:txBody>
      </p:sp>
      <p:pic>
        <p:nvPicPr>
          <p:cNvPr id="48133" name="Picture 1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8588"/>
          <a:stretch>
            <a:fillRect/>
          </a:stretch>
        </p:blipFill>
        <p:spPr bwMode="auto">
          <a:xfrm>
            <a:off x="414191" y="4087279"/>
            <a:ext cx="15097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itle 18"/>
          <p:cNvSpPr>
            <a:spLocks noGrp="1"/>
          </p:cNvSpPr>
          <p:nvPr>
            <p:ph type="title"/>
          </p:nvPr>
        </p:nvSpPr>
        <p:spPr>
          <a:xfrm>
            <a:off x="2930831" y="171759"/>
            <a:ext cx="3394075" cy="603250"/>
          </a:xfrm>
        </p:spPr>
        <p:txBody>
          <a:bodyPr/>
          <a:lstStyle/>
          <a:p>
            <a:pPr eaLnBrk="1" hangingPunct="1"/>
            <a:r>
              <a:rPr lang="en-US" altLang="en-US" sz="3000" dirty="0">
                <a:ea typeface="ＭＳ Ｐゴシック" charset="-128"/>
              </a:rPr>
              <a:t>Acknowledgements</a:t>
            </a:r>
          </a:p>
        </p:txBody>
      </p:sp>
      <p:pic>
        <p:nvPicPr>
          <p:cNvPr id="48135" name="Picture 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93502" y="4499343"/>
            <a:ext cx="1108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23"/>
          <p:cNvPicPr>
            <a:picLocks noChangeAspect="1"/>
          </p:cNvPicPr>
          <p:nvPr/>
        </p:nvPicPr>
        <p:blipFill>
          <a:blip r:embed="rId7">
            <a:clrChange>
              <a:clrFrom>
                <a:srgbClr val="FFFFFE"/>
              </a:clrFrom>
              <a:clrTo>
                <a:srgbClr val="FFFFFE">
                  <a:alpha val="0"/>
                </a:srgbClr>
              </a:clrTo>
            </a:clrChange>
            <a:extLst>
              <a:ext uri="{28A0092B-C50C-407E-A947-70E740481C1C}">
                <a14:useLocalDpi xmlns:a14="http://schemas.microsoft.com/office/drawing/2010/main" val="0"/>
              </a:ext>
            </a:extLst>
          </a:blip>
          <a:srcRect t="37695" b="34782"/>
          <a:stretch>
            <a:fillRect/>
          </a:stretch>
        </p:blipFill>
        <p:spPr bwMode="auto">
          <a:xfrm>
            <a:off x="7061714" y="3444032"/>
            <a:ext cx="17510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8" descr="schulich.jpg"/>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492" y="2004421"/>
            <a:ext cx="17160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1" name="Picture 126" descr="vogue Logo without Tagline (Colour).png"/>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9225" y="2173699"/>
            <a:ext cx="143986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3" name="TextBox 12"/>
          <p:cNvSpPr txBox="1">
            <a:spLocks noChangeArrowheads="1"/>
          </p:cNvSpPr>
          <p:nvPr/>
        </p:nvSpPr>
        <p:spPr bwMode="auto">
          <a:xfrm>
            <a:off x="3375423" y="2618640"/>
            <a:ext cx="3816581" cy="101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27" tIns="45613" rIns="91227" bIns="45613">
            <a:spAutoFit/>
          </a:bodyPr>
          <a:lstStyle>
            <a:lvl1pPr defTabSz="454025" eaLnBrk="0" hangingPunct="0">
              <a:defRPr sz="2400">
                <a:solidFill>
                  <a:schemeClr val="tx1"/>
                </a:solidFill>
                <a:latin typeface="Arial" charset="0"/>
                <a:ea typeface="ＭＳ Ｐゴシック" charset="-128"/>
              </a:defRPr>
            </a:lvl1pPr>
            <a:lvl2pPr marL="37931725" indent="-37474525" defTabSz="4540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2000" b="1" dirty="0">
                <a:solidFill>
                  <a:srgbClr val="000000"/>
                </a:solidFill>
                <a:latin typeface="Perpetua" charset="0"/>
              </a:rPr>
              <a:t>Victoria Family Medical </a:t>
            </a:r>
            <a:r>
              <a:rPr lang="en-US" altLang="en-US" sz="2000" b="1" dirty="0" smtClean="0">
                <a:solidFill>
                  <a:srgbClr val="000000"/>
                </a:solidFill>
                <a:latin typeface="Perpetua" charset="0"/>
              </a:rPr>
              <a:t>Centre</a:t>
            </a:r>
            <a:endParaRPr lang="en-US" altLang="en-US" sz="2000" dirty="0">
              <a:solidFill>
                <a:srgbClr val="000000"/>
              </a:solidFill>
              <a:latin typeface="Perpetua" charset="0"/>
            </a:endParaRPr>
          </a:p>
          <a:p>
            <a:pPr eaLnBrk="1" hangingPunct="1"/>
            <a:r>
              <a:rPr lang="en-US" altLang="en-US" sz="2000" dirty="0">
                <a:solidFill>
                  <a:srgbClr val="000000"/>
                </a:solidFill>
                <a:latin typeface="Perpetua" charset="0"/>
              </a:rPr>
              <a:t>Dr. Jo-Anne Hammond</a:t>
            </a:r>
          </a:p>
          <a:p>
            <a:pPr eaLnBrk="1" hangingPunct="1"/>
            <a:r>
              <a:rPr lang="en-US" altLang="en-US" sz="2000" dirty="0">
                <a:solidFill>
                  <a:srgbClr val="000000"/>
                </a:solidFill>
                <a:latin typeface="Perpetua" charset="0"/>
              </a:rPr>
              <a:t>Holly </a:t>
            </a:r>
            <a:r>
              <a:rPr lang="en-US" altLang="en-US" sz="2000" dirty="0" err="1">
                <a:solidFill>
                  <a:srgbClr val="000000"/>
                </a:solidFill>
                <a:latin typeface="Perpetua" charset="0"/>
              </a:rPr>
              <a:t>Inges</a:t>
            </a:r>
            <a:endParaRPr lang="en-US" altLang="en-US" sz="2000" dirty="0">
              <a:solidFill>
                <a:srgbClr val="A6A6A6"/>
              </a:solidFill>
              <a:latin typeface="Perpetua" charset="0"/>
            </a:endParaRPr>
          </a:p>
        </p:txBody>
      </p:sp>
      <p:sp>
        <p:nvSpPr>
          <p:cNvPr id="2" name="TextBox 1"/>
          <p:cNvSpPr txBox="1"/>
          <p:nvPr/>
        </p:nvSpPr>
        <p:spPr>
          <a:xfrm>
            <a:off x="440684" y="5521608"/>
            <a:ext cx="2467342" cy="523220"/>
          </a:xfrm>
          <a:prstGeom prst="rect">
            <a:avLst/>
          </a:prstGeom>
          <a:noFill/>
        </p:spPr>
        <p:txBody>
          <a:bodyPr wrap="none" rtlCol="0">
            <a:spAutoFit/>
          </a:bodyPr>
          <a:lstStyle/>
          <a:p>
            <a:r>
              <a:rPr lang="en-US" sz="2800" b="1" u="sng" dirty="0" smtClean="0">
                <a:latin typeface="Perpetua" charset="0"/>
                <a:ea typeface="Perpetua" charset="0"/>
                <a:cs typeface="Perpetua" charset="0"/>
              </a:rPr>
              <a:t>Amy McMillan</a:t>
            </a:r>
          </a:p>
        </p:txBody>
      </p:sp>
      <p:sp>
        <p:nvSpPr>
          <p:cNvPr id="14" name="TextBox 13"/>
          <p:cNvSpPr txBox="1"/>
          <p:nvPr/>
        </p:nvSpPr>
        <p:spPr>
          <a:xfrm>
            <a:off x="454506" y="3172422"/>
            <a:ext cx="1992533" cy="769441"/>
          </a:xfrm>
          <a:prstGeom prst="rect">
            <a:avLst/>
          </a:prstGeom>
          <a:noFill/>
        </p:spPr>
        <p:txBody>
          <a:bodyPr wrap="none" rtlCol="0">
            <a:spAutoFit/>
          </a:bodyPr>
          <a:lstStyle/>
          <a:p>
            <a:r>
              <a:rPr lang="en-US" sz="2200" smtClean="0">
                <a:latin typeface="Perpetua" charset="0"/>
                <a:ea typeface="Perpetua" charset="0"/>
                <a:cs typeface="Perpetua" charset="0"/>
              </a:rPr>
              <a:t>Jerry Wu</a:t>
            </a:r>
          </a:p>
          <a:p>
            <a:r>
              <a:rPr lang="en-US" sz="2200" smtClean="0">
                <a:latin typeface="Perpetua" charset="0"/>
                <a:ea typeface="Perpetua" charset="0"/>
                <a:cs typeface="Perpetua" charset="0"/>
              </a:rPr>
              <a:t>Ruth Grace Wong</a:t>
            </a:r>
            <a:endParaRPr lang="en-US" sz="2200" dirty="0" smtClean="0">
              <a:latin typeface="Perpetua" charset="0"/>
              <a:ea typeface="Perpetua" charset="0"/>
              <a:cs typeface="Perpetua" charset="0"/>
            </a:endParaRPr>
          </a:p>
        </p:txBody>
      </p:sp>
      <p:sp>
        <p:nvSpPr>
          <p:cNvPr id="3" name="TextBox 2"/>
          <p:cNvSpPr txBox="1"/>
          <p:nvPr/>
        </p:nvSpPr>
        <p:spPr>
          <a:xfrm>
            <a:off x="3379276" y="3845857"/>
            <a:ext cx="2331688" cy="707886"/>
          </a:xfrm>
          <a:prstGeom prst="rect">
            <a:avLst/>
          </a:prstGeom>
          <a:noFill/>
        </p:spPr>
        <p:txBody>
          <a:bodyPr wrap="none" rtlCol="0">
            <a:spAutoFit/>
          </a:bodyPr>
          <a:lstStyle/>
          <a:p>
            <a:r>
              <a:rPr lang="en-US" sz="2000" b="1" dirty="0" smtClean="0">
                <a:latin typeface="Perpetua" charset="0"/>
                <a:ea typeface="Perpetua" charset="0"/>
                <a:cs typeface="Perpetua" charset="0"/>
              </a:rPr>
              <a:t>Agriculture </a:t>
            </a:r>
            <a:r>
              <a:rPr lang="en-US" sz="2000" b="1" dirty="0" smtClean="0">
                <a:latin typeface="Perpetua" charset="0"/>
                <a:ea typeface="Perpetua" charset="0"/>
                <a:cs typeface="Perpetua" charset="0"/>
              </a:rPr>
              <a:t>Canada</a:t>
            </a:r>
            <a:endParaRPr lang="en-US" sz="2000" dirty="0" smtClean="0">
              <a:latin typeface="Perpetua" charset="0"/>
              <a:ea typeface="Perpetua" charset="0"/>
              <a:cs typeface="Perpetua" charset="0"/>
            </a:endParaRPr>
          </a:p>
          <a:p>
            <a:r>
              <a:rPr lang="en-US" sz="2000" dirty="0" smtClean="0">
                <a:latin typeface="Perpetua" charset="0"/>
                <a:ea typeface="Perpetua" charset="0"/>
                <a:cs typeface="Perpetua" charset="0"/>
              </a:rPr>
              <a:t>Mark </a:t>
            </a:r>
            <a:r>
              <a:rPr lang="en-US" sz="2000" dirty="0" err="1" smtClean="0">
                <a:latin typeface="Perpetua" charset="0"/>
                <a:ea typeface="Perpetua" charset="0"/>
                <a:cs typeface="Perpetua" charset="0"/>
              </a:rPr>
              <a:t>Sumurah</a:t>
            </a:r>
            <a:endParaRPr lang="en-US" sz="2000" dirty="0" smtClean="0">
              <a:latin typeface="Perpetua" charset="0"/>
              <a:ea typeface="Perpetua" charset="0"/>
              <a:cs typeface="Perpetua" charset="0"/>
            </a:endParaRPr>
          </a:p>
        </p:txBody>
      </p:sp>
      <p:pic>
        <p:nvPicPr>
          <p:cNvPr id="16" name="Picture 17" descr="western.jpg"/>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4091" y="1125193"/>
            <a:ext cx="21351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545120" y="5952495"/>
            <a:ext cx="1978401" cy="707886"/>
          </a:xfrm>
          <a:prstGeom prst="rect">
            <a:avLst/>
          </a:prstGeom>
          <a:noFill/>
        </p:spPr>
        <p:txBody>
          <a:bodyPr wrap="none" rtlCol="0">
            <a:spAutoFit/>
          </a:bodyPr>
          <a:lstStyle/>
          <a:p>
            <a:pPr algn="r"/>
            <a:r>
              <a:rPr lang="en-US" sz="2000" dirty="0" smtClean="0">
                <a:solidFill>
                  <a:schemeClr val="tx1">
                    <a:lumMod val="75000"/>
                    <a:lumOff val="25000"/>
                  </a:schemeClr>
                </a:solidFill>
                <a:latin typeface="Perpetua" charset="0"/>
                <a:ea typeface="Perpetua" charset="0"/>
                <a:cs typeface="Perpetua" charset="0"/>
              </a:rPr>
              <a:t>mmacklai.github.io</a:t>
            </a:r>
          </a:p>
          <a:p>
            <a:pPr algn="r"/>
            <a:r>
              <a:rPr lang="en-US" sz="2000" dirty="0" err="1">
                <a:solidFill>
                  <a:schemeClr val="tx1">
                    <a:lumMod val="75000"/>
                    <a:lumOff val="25000"/>
                  </a:schemeClr>
                </a:solidFill>
                <a:latin typeface="Perpetua" charset="0"/>
                <a:ea typeface="Perpetua" charset="0"/>
                <a:cs typeface="Perpetua" charset="0"/>
              </a:rPr>
              <a:t>g</a:t>
            </a:r>
            <a:r>
              <a:rPr lang="en-US" sz="2000" dirty="0" err="1" smtClean="0">
                <a:solidFill>
                  <a:schemeClr val="tx1">
                    <a:lumMod val="75000"/>
                    <a:lumOff val="25000"/>
                  </a:schemeClr>
                </a:solidFill>
                <a:latin typeface="Perpetua" charset="0"/>
                <a:ea typeface="Perpetua" charset="0"/>
                <a:cs typeface="Perpetua" charset="0"/>
              </a:rPr>
              <a:t>gloor.github.io</a:t>
            </a:r>
            <a:endParaRPr lang="en-US" sz="2000" dirty="0" smtClean="0">
              <a:solidFill>
                <a:schemeClr val="tx1">
                  <a:lumMod val="75000"/>
                  <a:lumOff val="25000"/>
                </a:schemeClr>
              </a:solidFill>
              <a:latin typeface="Perpetua" charset="0"/>
              <a:ea typeface="Perpetua" charset="0"/>
              <a:cs typeface="Perpetua" charset="0"/>
            </a:endParaRPr>
          </a:p>
        </p:txBody>
      </p:sp>
      <p:sp>
        <p:nvSpPr>
          <p:cNvPr id="5" name="Footer Placeholder 4"/>
          <p:cNvSpPr>
            <a:spLocks noGrp="1"/>
          </p:cNvSpPr>
          <p:nvPr>
            <p:ph type="ftr" sz="quarter" idx="11"/>
          </p:nvPr>
        </p:nvSpPr>
        <p:spPr/>
        <p:txBody>
          <a:bodyPr/>
          <a:lstStyle/>
          <a:p>
            <a:pPr>
              <a:defRPr/>
            </a:pPr>
            <a:r>
              <a:rPr lang="en-US" dirty="0" err="1" smtClean="0"/>
              <a:t>Tromso</a:t>
            </a:r>
            <a:r>
              <a:rPr lang="en-US" dirty="0" smtClean="0"/>
              <a:t> 2016</a:t>
            </a:r>
            <a:endParaRPr lang="en-US" dirty="0"/>
          </a:p>
        </p:txBody>
      </p:sp>
      <p:sp>
        <p:nvSpPr>
          <p:cNvPr id="6" name="Rectangle 5"/>
          <p:cNvSpPr/>
          <p:nvPr/>
        </p:nvSpPr>
        <p:spPr>
          <a:xfrm>
            <a:off x="3375423" y="4699742"/>
            <a:ext cx="2376095" cy="923330"/>
          </a:xfrm>
          <a:prstGeom prst="rect">
            <a:avLst/>
          </a:prstGeom>
        </p:spPr>
        <p:txBody>
          <a:bodyPr wrap="square">
            <a:spAutoFit/>
          </a:bodyPr>
          <a:lstStyle/>
          <a:p>
            <a:r>
              <a:rPr lang="en-US" b="1" dirty="0" smtClean="0">
                <a:latin typeface="Perpetua" charset="0"/>
                <a:ea typeface="Perpetua" charset="0"/>
                <a:cs typeface="Perpetua" charset="0"/>
              </a:rPr>
              <a:t>U. Guelph/Queens U.</a:t>
            </a:r>
            <a:endParaRPr lang="en-US" dirty="0">
              <a:latin typeface="Perpetua" charset="0"/>
              <a:ea typeface="Perpetua" charset="0"/>
              <a:cs typeface="Perpetua" charset="0"/>
            </a:endParaRPr>
          </a:p>
          <a:p>
            <a:r>
              <a:rPr lang="en-US" dirty="0" smtClean="0">
                <a:latin typeface="Perpetua" charset="0"/>
                <a:ea typeface="Perpetua" charset="0"/>
                <a:cs typeface="Perpetua" charset="0"/>
              </a:rPr>
              <a:t>Emma Allen-</a:t>
            </a:r>
            <a:r>
              <a:rPr lang="en-US" dirty="0" err="1" smtClean="0">
                <a:latin typeface="Perpetua" charset="0"/>
                <a:ea typeface="Perpetua" charset="0"/>
                <a:cs typeface="Perpetua" charset="0"/>
              </a:rPr>
              <a:t>Vercoe</a:t>
            </a:r>
            <a:endParaRPr lang="en-US" dirty="0" smtClean="0">
              <a:latin typeface="Perpetua" charset="0"/>
              <a:ea typeface="Perpetua" charset="0"/>
              <a:cs typeface="Perpetua" charset="0"/>
            </a:endParaRPr>
          </a:p>
          <a:p>
            <a:r>
              <a:rPr lang="en-US" dirty="0" smtClean="0">
                <a:latin typeface="Perpetua" charset="0"/>
                <a:ea typeface="Perpetua" charset="0"/>
                <a:cs typeface="Perpetua" charset="0"/>
              </a:rPr>
              <a:t>Elaine </a:t>
            </a:r>
            <a:r>
              <a:rPr lang="en-US" dirty="0" err="1" smtClean="0">
                <a:latin typeface="Perpetua" charset="0"/>
                <a:ea typeface="Perpetua" charset="0"/>
                <a:cs typeface="Perpetua" charset="0"/>
              </a:rPr>
              <a:t>Petrof</a:t>
            </a:r>
            <a:endParaRPr lang="en-US" dirty="0">
              <a:latin typeface="Perpetua" charset="0"/>
              <a:ea typeface="Perpetua" charset="0"/>
              <a:cs typeface="Perpetua"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Associations in health and BV</a:t>
            </a:r>
            <a:endParaRPr lang="en-US" dirty="0"/>
          </a:p>
        </p:txBody>
      </p:sp>
      <p:sp>
        <p:nvSpPr>
          <p:cNvPr id="3" name="Content Placeholder 2"/>
          <p:cNvSpPr>
            <a:spLocks noGrp="1"/>
          </p:cNvSpPr>
          <p:nvPr>
            <p:ph sz="quarter" idx="1"/>
          </p:nvPr>
        </p:nvSpPr>
        <p:spPr>
          <a:xfrm>
            <a:off x="314074" y="723821"/>
            <a:ext cx="8589250" cy="763784"/>
          </a:xfrm>
        </p:spPr>
        <p:txBody>
          <a:bodyPr/>
          <a:lstStyle/>
          <a:p>
            <a:r>
              <a:rPr lang="en-US" dirty="0" smtClean="0"/>
              <a:t>Same results in a different database</a:t>
            </a:r>
            <a:endParaRPr lang="en-US" dirty="0"/>
          </a:p>
        </p:txBody>
      </p:sp>
      <p:grpSp>
        <p:nvGrpSpPr>
          <p:cNvPr id="24" name="Group 23"/>
          <p:cNvGrpSpPr>
            <a:grpSpLocks noChangeAspect="1"/>
          </p:cNvGrpSpPr>
          <p:nvPr/>
        </p:nvGrpSpPr>
        <p:grpSpPr>
          <a:xfrm>
            <a:off x="252449" y="1545249"/>
            <a:ext cx="4089309" cy="4320000"/>
            <a:chOff x="150298" y="1502200"/>
            <a:chExt cx="4787900" cy="5054600"/>
          </a:xfrm>
        </p:grpSpPr>
        <p:pic>
          <p:nvPicPr>
            <p:cNvPr id="4" name="Picture 3"/>
            <p:cNvPicPr>
              <a:picLocks noChangeAspect="1"/>
            </p:cNvPicPr>
            <p:nvPr/>
          </p:nvPicPr>
          <p:blipFill>
            <a:blip r:embed="rId3"/>
            <a:stretch>
              <a:fillRect/>
            </a:stretch>
          </p:blipFill>
          <p:spPr>
            <a:xfrm>
              <a:off x="150298" y="1502200"/>
              <a:ext cx="4787900" cy="5054600"/>
            </a:xfrm>
            <a:prstGeom prst="rect">
              <a:avLst/>
            </a:prstGeom>
          </p:spPr>
        </p:pic>
        <p:sp>
          <p:nvSpPr>
            <p:cNvPr id="16" name="Rectangle 15"/>
            <p:cNvSpPr>
              <a:spLocks noChangeAspect="1"/>
            </p:cNvSpPr>
            <p:nvPr/>
          </p:nvSpPr>
          <p:spPr>
            <a:xfrm>
              <a:off x="3823405" y="2212784"/>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ectangle 11"/>
            <p:cNvSpPr>
              <a:spLocks noChangeAspect="1"/>
            </p:cNvSpPr>
            <p:nvPr/>
          </p:nvSpPr>
          <p:spPr>
            <a:xfrm>
              <a:off x="4196295" y="2212785"/>
              <a:ext cx="252000" cy="252000"/>
            </a:xfrm>
            <a:prstGeom prst="rect">
              <a:avLst/>
            </a:prstGeom>
            <a:solidFill>
              <a:srgbClr val="C1E185"/>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ectangle 16"/>
            <p:cNvSpPr>
              <a:spLocks noChangeAspect="1"/>
            </p:cNvSpPr>
            <p:nvPr/>
          </p:nvSpPr>
          <p:spPr>
            <a:xfrm>
              <a:off x="3830091" y="5416969"/>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p:cNvSpPr>
              <a:spLocks noChangeAspect="1"/>
            </p:cNvSpPr>
            <p:nvPr/>
          </p:nvSpPr>
          <p:spPr>
            <a:xfrm>
              <a:off x="4196295" y="5426463"/>
              <a:ext cx="252000" cy="252000"/>
            </a:xfrm>
            <a:prstGeom prst="rect">
              <a:avLst/>
            </a:prstGeom>
            <a:solidFill>
              <a:srgbClr val="FEF4A8"/>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p:cNvSpPr>
              <a:spLocks noChangeAspect="1"/>
            </p:cNvSpPr>
            <p:nvPr/>
          </p:nvSpPr>
          <p:spPr>
            <a:xfrm>
              <a:off x="970782" y="5413548"/>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ectangle 13"/>
            <p:cNvSpPr>
              <a:spLocks noChangeAspect="1"/>
            </p:cNvSpPr>
            <p:nvPr/>
          </p:nvSpPr>
          <p:spPr>
            <a:xfrm>
              <a:off x="970782" y="5437934"/>
              <a:ext cx="252000" cy="252000"/>
            </a:xfrm>
            <a:prstGeom prst="rect">
              <a:avLst/>
            </a:prstGeom>
            <a:solidFill>
              <a:srgbClr val="B8E3FF"/>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a:spLocks noChangeAspect="1"/>
            </p:cNvSpPr>
            <p:nvPr/>
          </p:nvSpPr>
          <p:spPr>
            <a:xfrm>
              <a:off x="956986" y="2217207"/>
              <a:ext cx="665834" cy="251267"/>
            </a:xfrm>
            <a:prstGeom prst="rect">
              <a:avLst/>
            </a:prstGeom>
            <a:solidFill>
              <a:schemeClr val="bg1"/>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p:cNvSpPr>
              <a:spLocks noChangeAspect="1"/>
            </p:cNvSpPr>
            <p:nvPr/>
          </p:nvSpPr>
          <p:spPr>
            <a:xfrm>
              <a:off x="970782" y="2212785"/>
              <a:ext cx="252000" cy="252000"/>
            </a:xfrm>
            <a:prstGeom prst="rect">
              <a:avLst/>
            </a:prstGeom>
            <a:solidFill>
              <a:srgbClr val="93BEE0"/>
            </a:solidFill>
            <a:ln w="254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3586417" y="5378689"/>
              <a:ext cx="570990" cy="338554"/>
            </a:xfrm>
            <a:prstGeom prst="rect">
              <a:avLst/>
            </a:prstGeom>
            <a:noFill/>
          </p:spPr>
          <p:txBody>
            <a:bodyPr wrap="none" rtlCol="0">
              <a:spAutoFit/>
            </a:bodyPr>
            <a:lstStyle/>
            <a:p>
              <a:r>
                <a:rPr lang="en-US" sz="1600" smtClean="0">
                  <a:latin typeface="Helvetica" charset="0"/>
                  <a:ea typeface="Helvetica" charset="0"/>
                  <a:cs typeface="Helvetica" charset="0"/>
                </a:rPr>
                <a:t>BV1</a:t>
              </a:r>
            </a:p>
          </p:txBody>
        </p:sp>
        <p:sp>
          <p:nvSpPr>
            <p:cNvPr id="21" name="TextBox 20"/>
            <p:cNvSpPr txBox="1"/>
            <p:nvPr/>
          </p:nvSpPr>
          <p:spPr>
            <a:xfrm>
              <a:off x="3568340" y="2155137"/>
              <a:ext cx="570990" cy="338554"/>
            </a:xfrm>
            <a:prstGeom prst="rect">
              <a:avLst/>
            </a:prstGeom>
            <a:noFill/>
          </p:spPr>
          <p:txBody>
            <a:bodyPr wrap="none" rtlCol="0">
              <a:spAutoFit/>
            </a:bodyPr>
            <a:lstStyle/>
            <a:p>
              <a:r>
                <a:rPr lang="en-US" sz="1600" dirty="0" smtClean="0">
                  <a:latin typeface="Helvetica" charset="0"/>
                  <a:ea typeface="Helvetica" charset="0"/>
                  <a:cs typeface="Helvetica" charset="0"/>
                </a:rPr>
                <a:t>BV2</a:t>
              </a:r>
            </a:p>
          </p:txBody>
        </p:sp>
        <p:sp>
          <p:nvSpPr>
            <p:cNvPr id="22" name="TextBox 21"/>
            <p:cNvSpPr txBox="1"/>
            <p:nvPr/>
          </p:nvSpPr>
          <p:spPr>
            <a:xfrm>
              <a:off x="1170856" y="2171106"/>
              <a:ext cx="445956" cy="338554"/>
            </a:xfrm>
            <a:prstGeom prst="rect">
              <a:avLst/>
            </a:prstGeom>
            <a:noFill/>
          </p:spPr>
          <p:txBody>
            <a:bodyPr wrap="none" rtlCol="0">
              <a:spAutoFit/>
            </a:bodyPr>
            <a:lstStyle/>
            <a:p>
              <a:r>
                <a:rPr lang="en-US" sz="1600" dirty="0">
                  <a:latin typeface="Helvetica" charset="0"/>
                  <a:ea typeface="Helvetica" charset="0"/>
                  <a:cs typeface="Helvetica" charset="0"/>
                </a:rPr>
                <a:t>H</a:t>
              </a:r>
              <a:r>
                <a:rPr lang="en-US" sz="1600" dirty="0" smtClean="0">
                  <a:latin typeface="Helvetica" charset="0"/>
                  <a:ea typeface="Helvetica" charset="0"/>
                  <a:cs typeface="Helvetica" charset="0"/>
                </a:rPr>
                <a:t>2</a:t>
              </a:r>
            </a:p>
          </p:txBody>
        </p:sp>
        <p:sp>
          <p:nvSpPr>
            <p:cNvPr id="23" name="TextBox 22"/>
            <p:cNvSpPr txBox="1"/>
            <p:nvPr/>
          </p:nvSpPr>
          <p:spPr>
            <a:xfrm>
              <a:off x="1188819" y="5383186"/>
              <a:ext cx="445956" cy="338554"/>
            </a:xfrm>
            <a:prstGeom prst="rect">
              <a:avLst/>
            </a:prstGeom>
            <a:noFill/>
          </p:spPr>
          <p:txBody>
            <a:bodyPr wrap="none" rtlCol="0">
              <a:spAutoFit/>
            </a:bodyPr>
            <a:lstStyle/>
            <a:p>
              <a:r>
                <a:rPr lang="en-US" sz="1600" dirty="0" smtClean="0">
                  <a:latin typeface="Helvetica" charset="0"/>
                  <a:ea typeface="Helvetica" charset="0"/>
                  <a:cs typeface="Helvetica" charset="0"/>
                </a:rPr>
                <a:t>H</a:t>
              </a:r>
              <a:r>
                <a:rPr lang="en-US" sz="1600" dirty="0">
                  <a:latin typeface="Helvetica" charset="0"/>
                  <a:ea typeface="Helvetica" charset="0"/>
                  <a:cs typeface="Helvetica" charset="0"/>
                </a:rPr>
                <a:t>1</a:t>
              </a:r>
              <a:endParaRPr lang="en-US" sz="1600" dirty="0" smtClean="0">
                <a:latin typeface="Helvetica" charset="0"/>
                <a:ea typeface="Helvetica" charset="0"/>
                <a:cs typeface="Helvetica" charset="0"/>
              </a:endParaRPr>
            </a:p>
          </p:txBody>
        </p:sp>
      </p:grpSp>
      <p:pic>
        <p:nvPicPr>
          <p:cNvPr id="26" name="Picture 25"/>
          <p:cNvPicPr>
            <a:picLocks noChangeAspect="1"/>
          </p:cNvPicPr>
          <p:nvPr/>
        </p:nvPicPr>
        <p:blipFill>
          <a:blip r:embed="rId4"/>
          <a:stretch>
            <a:fillRect/>
          </a:stretch>
        </p:blipFill>
        <p:spPr>
          <a:xfrm>
            <a:off x="4608699" y="1545249"/>
            <a:ext cx="4092061" cy="4320000"/>
          </a:xfrm>
          <a:prstGeom prst="rect">
            <a:avLst/>
          </a:prstGeom>
        </p:spPr>
      </p:pic>
      <p:sp>
        <p:nvSpPr>
          <p:cNvPr id="5" name="Footer Placeholder 4"/>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4279619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pPr algn="l"/>
            <a:r>
              <a:rPr lang="en-US" b="1" dirty="0" smtClean="0"/>
              <a:t>Koch’s postulates</a:t>
            </a:r>
            <a:endParaRPr lang="en-US" b="1" dirty="0"/>
          </a:p>
        </p:txBody>
      </p:sp>
      <p:pic>
        <p:nvPicPr>
          <p:cNvPr id="11" name="Content Placeholder 10"/>
          <p:cNvPicPr>
            <a:picLocks noGrp="1" noChangeAspect="1"/>
          </p:cNvPicPr>
          <p:nvPr>
            <p:ph idx="1"/>
          </p:nvPr>
        </p:nvPicPr>
        <p:blipFill>
          <a:blip r:embed="rId3"/>
          <a:srcRect l="-25296" r="-25296"/>
          <a:stretch>
            <a:fillRect/>
          </a:stretch>
        </p:blipFill>
        <p:spPr>
          <a:xfrm>
            <a:off x="-925952" y="1600200"/>
            <a:ext cx="8229600" cy="4525963"/>
          </a:xfrm>
        </p:spPr>
      </p:pic>
      <p:sp>
        <p:nvSpPr>
          <p:cNvPr id="3" name="Footer Placeholder 2"/>
          <p:cNvSpPr>
            <a:spLocks noGrp="1"/>
          </p:cNvSpPr>
          <p:nvPr>
            <p:ph type="ftr" sz="quarter" idx="11"/>
          </p:nvPr>
        </p:nvSpPr>
        <p:spPr/>
        <p:txBody>
          <a:bodyPr/>
          <a:lstStyle/>
          <a:p>
            <a:pPr>
              <a:defRPr/>
            </a:pPr>
            <a:r>
              <a:rPr lang="en-US" smtClean="0"/>
              <a:t>Tromso 2016</a:t>
            </a:r>
            <a:endParaRPr lang="en-US" dirty="0"/>
          </a:p>
        </p:txBody>
      </p:sp>
      <p:sp>
        <p:nvSpPr>
          <p:cNvPr id="4" name="TextBox 3"/>
          <p:cNvSpPr txBox="1"/>
          <p:nvPr/>
        </p:nvSpPr>
        <p:spPr>
          <a:xfrm>
            <a:off x="6405514" y="2986596"/>
            <a:ext cx="2118564" cy="1754327"/>
          </a:xfrm>
          <a:prstGeom prst="rect">
            <a:avLst/>
          </a:prstGeom>
          <a:noFill/>
        </p:spPr>
        <p:txBody>
          <a:bodyPr wrap="none" rtlCol="0">
            <a:spAutoFit/>
          </a:bodyPr>
          <a:lstStyle/>
          <a:p>
            <a:pPr algn="ctr"/>
            <a:r>
              <a:rPr lang="en-US" sz="3600" b="1" dirty="0" smtClean="0">
                <a:latin typeface="Perpetua" charset="0"/>
                <a:ea typeface="Perpetua" charset="0"/>
                <a:cs typeface="Perpetua" charset="0"/>
              </a:rPr>
              <a:t>Necessary</a:t>
            </a:r>
          </a:p>
          <a:p>
            <a:pPr algn="ctr"/>
            <a:r>
              <a:rPr lang="en-US" sz="3600" dirty="0" smtClean="0">
                <a:latin typeface="Perpetua" charset="0"/>
                <a:ea typeface="Perpetua" charset="0"/>
                <a:cs typeface="Perpetua" charset="0"/>
              </a:rPr>
              <a:t>and</a:t>
            </a:r>
          </a:p>
          <a:p>
            <a:pPr algn="ctr"/>
            <a:r>
              <a:rPr lang="en-US" sz="3600" b="1" dirty="0" smtClean="0">
                <a:latin typeface="Perpetua" charset="0"/>
                <a:ea typeface="Perpetua" charset="0"/>
                <a:cs typeface="Perpetua" charset="0"/>
              </a:rPr>
              <a:t>Sufficient</a:t>
            </a:r>
          </a:p>
        </p:txBody>
      </p:sp>
    </p:spTree>
    <p:extLst>
      <p:ext uri="{BB962C8B-B14F-4D97-AF65-F5344CB8AC3E}">
        <p14:creationId xmlns:p14="http://schemas.microsoft.com/office/powerpoint/2010/main" val="311854375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pPr algn="l"/>
            <a:r>
              <a:rPr lang="en-US" b="1" i="1" dirty="0" smtClean="0"/>
              <a:t>Clostridia </a:t>
            </a:r>
            <a:r>
              <a:rPr lang="en-US" b="1" i="1" dirty="0" err="1"/>
              <a:t>d</a:t>
            </a:r>
            <a:r>
              <a:rPr lang="en-US" b="1" i="1" dirty="0" err="1" smtClean="0"/>
              <a:t>ifficile</a:t>
            </a:r>
            <a:r>
              <a:rPr lang="en-US" b="1" i="1" dirty="0" smtClean="0"/>
              <a:t> </a:t>
            </a:r>
            <a:r>
              <a:rPr lang="en-US" b="1" dirty="0" smtClean="0"/>
              <a:t>infection</a:t>
            </a:r>
            <a:endParaRPr lang="en-US" b="1" dirty="0"/>
          </a:p>
        </p:txBody>
      </p:sp>
      <p:sp>
        <p:nvSpPr>
          <p:cNvPr id="3" name="Content Placeholder 2"/>
          <p:cNvSpPr>
            <a:spLocks noGrp="1"/>
          </p:cNvSpPr>
          <p:nvPr>
            <p:ph idx="1"/>
          </p:nvPr>
        </p:nvSpPr>
        <p:spPr>
          <a:xfrm>
            <a:off x="457200" y="2019955"/>
            <a:ext cx="3863902" cy="4098768"/>
          </a:xfrm>
        </p:spPr>
        <p:txBody>
          <a:bodyPr>
            <a:normAutofit fontScale="92500"/>
          </a:bodyPr>
          <a:lstStyle/>
          <a:p>
            <a:r>
              <a:rPr lang="en-US" i="1" dirty="0" smtClean="0"/>
              <a:t>C. </a:t>
            </a:r>
            <a:r>
              <a:rPr lang="en-US" i="1" dirty="0" err="1" smtClean="0"/>
              <a:t>difficile</a:t>
            </a:r>
            <a:r>
              <a:rPr lang="en-US" i="1" dirty="0" smtClean="0"/>
              <a:t> </a:t>
            </a:r>
            <a:r>
              <a:rPr lang="en-US" smtClean="0"/>
              <a:t>is </a:t>
            </a:r>
            <a:r>
              <a:rPr lang="en-US" smtClean="0"/>
              <a:t>found in </a:t>
            </a:r>
            <a:r>
              <a:rPr lang="en-US" dirty="0" smtClean="0"/>
              <a:t>~5% of population</a:t>
            </a:r>
          </a:p>
          <a:p>
            <a:r>
              <a:rPr lang="en-US" dirty="0" smtClean="0"/>
              <a:t>Transmitted by fecal-oral route</a:t>
            </a:r>
          </a:p>
          <a:p>
            <a:r>
              <a:rPr lang="en-US" dirty="0" smtClean="0"/>
              <a:t>Toxins </a:t>
            </a:r>
            <a:r>
              <a:rPr lang="en-US" dirty="0" err="1" smtClean="0"/>
              <a:t>glucosyltransferase</a:t>
            </a:r>
            <a:endParaRPr lang="en-US" dirty="0" smtClean="0"/>
          </a:p>
          <a:p>
            <a:pPr lvl="1"/>
            <a:r>
              <a:rPr lang="en-US" dirty="0" smtClean="0"/>
              <a:t>A,B: target rho-</a:t>
            </a:r>
            <a:r>
              <a:rPr lang="en-US" dirty="0" err="1" smtClean="0"/>
              <a:t>GTPase</a:t>
            </a:r>
            <a:endParaRPr lang="en-US" dirty="0" smtClean="0"/>
          </a:p>
          <a:p>
            <a:r>
              <a:rPr lang="en-US" dirty="0" smtClean="0"/>
              <a:t>Diarrhea, cramping, overgrowth</a:t>
            </a:r>
          </a:p>
          <a:p>
            <a:r>
              <a:rPr lang="en-US" dirty="0" smtClean="0"/>
              <a:t>Risk factors include </a:t>
            </a:r>
            <a:r>
              <a:rPr lang="en-US" dirty="0" err="1" smtClean="0"/>
              <a:t>fluoroquinalone</a:t>
            </a:r>
            <a:r>
              <a:rPr lang="en-US" dirty="0" smtClean="0"/>
              <a:t>, cephalosporin, clindamycin prescription, acid-suppression medication, hospital or long-term care</a:t>
            </a:r>
            <a:endParaRPr lang="en-US"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125" y="2095702"/>
            <a:ext cx="4146091" cy="31950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Rectangle 2"/>
          <p:cNvSpPr txBox="1">
            <a:spLocks noChangeArrowheads="1"/>
          </p:cNvSpPr>
          <p:nvPr/>
        </p:nvSpPr>
        <p:spPr bwMode="auto">
          <a:xfrm>
            <a:off x="4702887" y="5280141"/>
            <a:ext cx="2990137" cy="3635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13607" rIns="0" bIns="0" numCol="1" rtlCol="0" anchor="ctr" anchorCtr="0" compatLnSpc="1">
            <a:prstTxWarp prst="textNoShape">
              <a:avLst/>
            </a:prstTxWarp>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tabLst>
                <a:tab pos="723900" algn="l"/>
                <a:tab pos="1447800" algn="l"/>
                <a:tab pos="2171700" algn="l"/>
                <a:tab pos="2895600" algn="l"/>
                <a:tab pos="3619500" algn="l"/>
                <a:tab pos="4343400" algn="l"/>
                <a:tab pos="5067300" algn="l"/>
                <a:tab pos="5791200" algn="l"/>
                <a:tab pos="6515100" algn="l"/>
              </a:tabLst>
            </a:pPr>
            <a:r>
              <a:rPr lang="en-US" sz="1200" b="1" smtClean="0">
                <a:cs typeface="Arial Unicode MS" charset="0"/>
              </a:rPr>
              <a:t>Rupnik M. N Engl J Med 2015;372:1566-1568.</a:t>
            </a:r>
            <a:endParaRPr lang="en-US" sz="1200" b="1" dirty="0">
              <a:cs typeface="Arial Unicode MS" charset="0"/>
            </a:endParaRPr>
          </a:p>
        </p:txBody>
      </p:sp>
      <p:sp>
        <p:nvSpPr>
          <p:cNvPr id="4" name="Footer Placeholder 3"/>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3727501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alphaModFix amt="10000"/>
          </a:blip>
          <a:stretch>
            <a:fillRect/>
          </a:stretch>
        </p:blipFill>
        <p:spPr>
          <a:xfrm>
            <a:off x="-1" y="23516"/>
            <a:ext cx="9144000" cy="6857999"/>
          </a:xfrm>
          <a:prstGeom prst="rect">
            <a:avLst/>
          </a:prstGeom>
        </p:spPr>
      </p:pic>
      <p:sp>
        <p:nvSpPr>
          <p:cNvPr id="2" name="Title 1"/>
          <p:cNvSpPr>
            <a:spLocks noGrp="1"/>
          </p:cNvSpPr>
          <p:nvPr>
            <p:ph type="title"/>
          </p:nvPr>
        </p:nvSpPr>
        <p:spPr/>
        <p:txBody>
          <a:bodyPr/>
          <a:lstStyle/>
          <a:p>
            <a:pPr algn="l"/>
            <a:r>
              <a:rPr lang="en-US" b="1" dirty="0" smtClean="0"/>
              <a:t>Koch’s postulates</a:t>
            </a:r>
            <a:endParaRPr lang="en-US" b="1" dirty="0"/>
          </a:p>
        </p:txBody>
      </p:sp>
      <p:pic>
        <p:nvPicPr>
          <p:cNvPr id="11" name="Content Placeholder 10"/>
          <p:cNvPicPr>
            <a:picLocks noGrp="1" noChangeAspect="1"/>
          </p:cNvPicPr>
          <p:nvPr>
            <p:ph idx="1"/>
          </p:nvPr>
        </p:nvPicPr>
        <p:blipFill>
          <a:blip r:embed="rId3"/>
          <a:srcRect l="-25296" r="-25296"/>
          <a:stretch>
            <a:fillRect/>
          </a:stretch>
        </p:blipFill>
        <p:spPr>
          <a:xfrm>
            <a:off x="-925952" y="1600200"/>
            <a:ext cx="8229600" cy="4525963"/>
          </a:xfrm>
        </p:spPr>
      </p:pic>
      <p:sp>
        <p:nvSpPr>
          <p:cNvPr id="3" name="TextBox 2"/>
          <p:cNvSpPr txBox="1"/>
          <p:nvPr/>
        </p:nvSpPr>
        <p:spPr>
          <a:xfrm>
            <a:off x="6928875" y="1439165"/>
            <a:ext cx="1495785" cy="4893647"/>
          </a:xfrm>
          <a:prstGeom prst="rect">
            <a:avLst/>
          </a:prstGeom>
          <a:noFill/>
        </p:spPr>
        <p:txBody>
          <a:bodyPr wrap="none" rtlCol="0">
            <a:spAutoFit/>
          </a:bodyPr>
          <a:lstStyle/>
          <a:p>
            <a:pPr algn="ctr"/>
            <a:r>
              <a:rPr lang="en-US" sz="2400" b="1" i="1" u="sng" dirty="0" smtClean="0">
                <a:solidFill>
                  <a:srgbClr val="1C1812"/>
                </a:solidFill>
                <a:latin typeface="+mn-lt"/>
              </a:rPr>
              <a:t>C. </a:t>
            </a:r>
            <a:r>
              <a:rPr lang="en-US" sz="2400" b="1" i="1" u="sng" dirty="0" err="1" smtClean="0">
                <a:solidFill>
                  <a:srgbClr val="1C1812"/>
                </a:solidFill>
                <a:latin typeface="+mn-lt"/>
              </a:rPr>
              <a:t>difficile</a:t>
            </a:r>
            <a:endParaRPr lang="en-US" sz="2400" b="1" i="1" u="sng" dirty="0" smtClean="0">
              <a:solidFill>
                <a:srgbClr val="1C1812"/>
              </a:solidFill>
              <a:latin typeface="+mn-lt"/>
            </a:endParaRPr>
          </a:p>
          <a:p>
            <a:endParaRPr lang="en-US" sz="2400" b="1" dirty="0">
              <a:solidFill>
                <a:srgbClr val="1C1812"/>
              </a:solidFill>
              <a:latin typeface="+mn-lt"/>
            </a:endParaRPr>
          </a:p>
          <a:p>
            <a:r>
              <a:rPr lang="en-US" sz="2400" b="1" dirty="0" smtClean="0">
                <a:solidFill>
                  <a:srgbClr val="1C1812"/>
                </a:solidFill>
                <a:latin typeface="+mn-lt"/>
              </a:rPr>
              <a:t>No</a:t>
            </a:r>
            <a:endParaRPr lang="en-US" sz="2400" b="1" dirty="0">
              <a:solidFill>
                <a:srgbClr val="1C1812"/>
              </a:solidFill>
              <a:latin typeface="+mn-lt"/>
            </a:endParaRPr>
          </a:p>
          <a:p>
            <a:endParaRPr lang="en-US" sz="2400" b="1" dirty="0" smtClean="0">
              <a:solidFill>
                <a:srgbClr val="1C1812"/>
              </a:solidFill>
              <a:latin typeface="+mn-lt"/>
            </a:endParaRPr>
          </a:p>
          <a:p>
            <a:endParaRPr lang="en-US" sz="2400" b="1" dirty="0" smtClean="0">
              <a:solidFill>
                <a:srgbClr val="1C1812"/>
              </a:solidFill>
              <a:latin typeface="+mn-lt"/>
            </a:endParaRPr>
          </a:p>
          <a:p>
            <a:r>
              <a:rPr lang="en-US" sz="2400" b="1" dirty="0" smtClean="0">
                <a:solidFill>
                  <a:srgbClr val="1C1812"/>
                </a:solidFill>
                <a:latin typeface="+mn-lt"/>
              </a:rPr>
              <a:t>Yes</a:t>
            </a:r>
          </a:p>
          <a:p>
            <a:endParaRPr lang="en-US" sz="2400" b="1" dirty="0">
              <a:solidFill>
                <a:srgbClr val="1C1812"/>
              </a:solidFill>
              <a:latin typeface="+mn-lt"/>
            </a:endParaRPr>
          </a:p>
          <a:p>
            <a:endParaRPr lang="en-US" sz="2400" b="1" dirty="0" smtClean="0">
              <a:solidFill>
                <a:srgbClr val="1C1812"/>
              </a:solidFill>
              <a:latin typeface="+mn-lt"/>
            </a:endParaRPr>
          </a:p>
          <a:p>
            <a:r>
              <a:rPr lang="en-US" sz="2400" b="1" dirty="0" smtClean="0">
                <a:solidFill>
                  <a:srgbClr val="1C1812"/>
                </a:solidFill>
                <a:latin typeface="+mn-lt"/>
              </a:rPr>
              <a:t>Maybe</a:t>
            </a:r>
            <a:endParaRPr lang="en-US" sz="2400" b="1" dirty="0">
              <a:solidFill>
                <a:srgbClr val="1C1812"/>
              </a:solidFill>
              <a:latin typeface="+mn-lt"/>
            </a:endParaRPr>
          </a:p>
          <a:p>
            <a:endParaRPr lang="en-US" sz="2400" b="1" dirty="0" smtClean="0">
              <a:solidFill>
                <a:srgbClr val="1C1812"/>
              </a:solidFill>
              <a:latin typeface="+mn-lt"/>
            </a:endParaRPr>
          </a:p>
          <a:p>
            <a:endParaRPr lang="en-US" sz="2400" b="1" dirty="0" smtClean="0">
              <a:solidFill>
                <a:srgbClr val="1C1812"/>
              </a:solidFill>
              <a:latin typeface="+mn-lt"/>
            </a:endParaRPr>
          </a:p>
          <a:p>
            <a:r>
              <a:rPr lang="en-US" sz="2400" b="1" dirty="0" smtClean="0">
                <a:solidFill>
                  <a:srgbClr val="1C1812"/>
                </a:solidFill>
                <a:latin typeface="+mn-lt"/>
              </a:rPr>
              <a:t>Yes</a:t>
            </a:r>
          </a:p>
          <a:p>
            <a:endParaRPr lang="en-US" sz="2400" b="1" dirty="0">
              <a:solidFill>
                <a:srgbClr val="1C1812"/>
              </a:solidFill>
              <a:latin typeface="+mn-lt"/>
            </a:endParaRPr>
          </a:p>
        </p:txBody>
      </p:sp>
      <p:sp>
        <p:nvSpPr>
          <p:cNvPr id="4" name="Footer Placeholder 3"/>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3560156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alphaModFix amt="10000"/>
          </a:blip>
          <a:stretch>
            <a:fillRect/>
          </a:stretch>
        </p:blipFill>
        <p:spPr>
          <a:xfrm>
            <a:off x="-1" y="23516"/>
            <a:ext cx="9144000" cy="6857999"/>
          </a:xfrm>
          <a:prstGeom prst="rect">
            <a:avLst/>
          </a:prstGeom>
        </p:spPr>
      </p:pic>
      <p:sp>
        <p:nvSpPr>
          <p:cNvPr id="2" name="Title 1"/>
          <p:cNvSpPr>
            <a:spLocks noGrp="1"/>
          </p:cNvSpPr>
          <p:nvPr>
            <p:ph type="title"/>
          </p:nvPr>
        </p:nvSpPr>
        <p:spPr/>
        <p:txBody>
          <a:bodyPr/>
          <a:lstStyle/>
          <a:p>
            <a:pPr algn="l"/>
            <a:r>
              <a:rPr lang="en-US" b="1" dirty="0" smtClean="0"/>
              <a:t>Koch’s postulates</a:t>
            </a:r>
            <a:endParaRPr lang="en-US" b="1" dirty="0"/>
          </a:p>
        </p:txBody>
      </p:sp>
      <p:pic>
        <p:nvPicPr>
          <p:cNvPr id="11" name="Content Placeholder 10"/>
          <p:cNvPicPr>
            <a:picLocks noGrp="1" noChangeAspect="1"/>
          </p:cNvPicPr>
          <p:nvPr>
            <p:ph idx="1"/>
          </p:nvPr>
        </p:nvPicPr>
        <p:blipFill>
          <a:blip r:embed="rId3"/>
          <a:srcRect l="-25296" r="-25296"/>
          <a:stretch>
            <a:fillRect/>
          </a:stretch>
        </p:blipFill>
        <p:spPr>
          <a:xfrm>
            <a:off x="-925952" y="1600200"/>
            <a:ext cx="8229600" cy="4525963"/>
          </a:xfrm>
        </p:spPr>
      </p:pic>
      <p:sp>
        <p:nvSpPr>
          <p:cNvPr id="3" name="TextBox 2"/>
          <p:cNvSpPr txBox="1"/>
          <p:nvPr/>
        </p:nvSpPr>
        <p:spPr>
          <a:xfrm>
            <a:off x="6946943" y="1439165"/>
            <a:ext cx="1459649" cy="4893647"/>
          </a:xfrm>
          <a:prstGeom prst="rect">
            <a:avLst/>
          </a:prstGeom>
          <a:noFill/>
        </p:spPr>
        <p:txBody>
          <a:bodyPr wrap="none" rtlCol="0">
            <a:spAutoFit/>
          </a:bodyPr>
          <a:lstStyle/>
          <a:p>
            <a:pPr algn="ctr"/>
            <a:r>
              <a:rPr lang="en-US" sz="2400" b="1" i="1" u="sng" dirty="0" smtClean="0">
                <a:solidFill>
                  <a:schemeClr val="bg1">
                    <a:lumMod val="75000"/>
                  </a:schemeClr>
                </a:solidFill>
                <a:latin typeface="+mn-lt"/>
              </a:rPr>
              <a:t>C. </a:t>
            </a:r>
            <a:r>
              <a:rPr lang="en-US" sz="2400" b="1" i="1" u="sng" dirty="0" err="1" smtClean="0">
                <a:solidFill>
                  <a:schemeClr val="bg1">
                    <a:lumMod val="75000"/>
                  </a:schemeClr>
                </a:solidFill>
                <a:latin typeface="+mn-lt"/>
              </a:rPr>
              <a:t>difficile</a:t>
            </a:r>
            <a:endParaRPr lang="en-US" sz="2400" b="1" i="1" u="sng" dirty="0" smtClean="0">
              <a:solidFill>
                <a:schemeClr val="bg1">
                  <a:lumMod val="75000"/>
                </a:schemeClr>
              </a:solidFill>
              <a:latin typeface="+mn-lt"/>
            </a:endParaRPr>
          </a:p>
          <a:p>
            <a:endParaRPr lang="en-US" sz="2400" b="1" dirty="0">
              <a:solidFill>
                <a:schemeClr val="bg1">
                  <a:lumMod val="75000"/>
                </a:schemeClr>
              </a:solidFill>
              <a:latin typeface="+mn-lt"/>
            </a:endParaRPr>
          </a:p>
          <a:p>
            <a:r>
              <a:rPr lang="en-US" sz="2400" b="1" dirty="0" smtClean="0">
                <a:solidFill>
                  <a:schemeClr val="bg1">
                    <a:lumMod val="75000"/>
                  </a:schemeClr>
                </a:solidFill>
                <a:latin typeface="+mn-lt"/>
              </a:rPr>
              <a:t>No</a:t>
            </a:r>
            <a:endParaRPr lang="en-US" sz="2400" b="1" dirty="0">
              <a:solidFill>
                <a:schemeClr val="bg1">
                  <a:lumMod val="75000"/>
                </a:schemeClr>
              </a:solidFill>
              <a:latin typeface="+mn-lt"/>
            </a:endParaRPr>
          </a:p>
          <a:p>
            <a:endParaRPr lang="en-US" sz="2400" b="1" dirty="0" smtClean="0">
              <a:solidFill>
                <a:schemeClr val="bg1">
                  <a:lumMod val="75000"/>
                </a:schemeClr>
              </a:solidFill>
              <a:latin typeface="+mn-lt"/>
            </a:endParaRPr>
          </a:p>
          <a:p>
            <a:endParaRPr lang="en-US" sz="2400" b="1" dirty="0" smtClean="0">
              <a:solidFill>
                <a:schemeClr val="bg1">
                  <a:lumMod val="75000"/>
                </a:schemeClr>
              </a:solidFill>
              <a:latin typeface="+mn-lt"/>
            </a:endParaRPr>
          </a:p>
          <a:p>
            <a:r>
              <a:rPr lang="en-US" sz="2400" b="1" dirty="0" smtClean="0">
                <a:solidFill>
                  <a:schemeClr val="bg1">
                    <a:lumMod val="75000"/>
                  </a:schemeClr>
                </a:solidFill>
                <a:latin typeface="+mn-lt"/>
              </a:rPr>
              <a:t>Yes</a:t>
            </a:r>
          </a:p>
          <a:p>
            <a:endParaRPr lang="en-US" sz="2400" b="1" dirty="0">
              <a:solidFill>
                <a:schemeClr val="bg1">
                  <a:lumMod val="75000"/>
                </a:schemeClr>
              </a:solidFill>
              <a:latin typeface="+mn-lt"/>
            </a:endParaRPr>
          </a:p>
          <a:p>
            <a:endParaRPr lang="en-US" sz="2400" b="1" dirty="0" smtClean="0">
              <a:solidFill>
                <a:schemeClr val="bg1">
                  <a:lumMod val="75000"/>
                </a:schemeClr>
              </a:solidFill>
              <a:latin typeface="+mn-lt"/>
            </a:endParaRPr>
          </a:p>
          <a:p>
            <a:r>
              <a:rPr lang="en-US" sz="2400" b="1" dirty="0" smtClean="0">
                <a:solidFill>
                  <a:schemeClr val="bg1">
                    <a:lumMod val="75000"/>
                  </a:schemeClr>
                </a:solidFill>
                <a:latin typeface="+mn-lt"/>
              </a:rPr>
              <a:t>Maybe</a:t>
            </a:r>
            <a:endParaRPr lang="en-US" sz="2400" b="1" dirty="0">
              <a:solidFill>
                <a:schemeClr val="bg1">
                  <a:lumMod val="75000"/>
                </a:schemeClr>
              </a:solidFill>
              <a:latin typeface="+mn-lt"/>
            </a:endParaRPr>
          </a:p>
          <a:p>
            <a:endParaRPr lang="en-US" sz="2400" b="1" dirty="0" smtClean="0">
              <a:solidFill>
                <a:schemeClr val="bg1">
                  <a:lumMod val="75000"/>
                </a:schemeClr>
              </a:solidFill>
              <a:latin typeface="+mn-lt"/>
            </a:endParaRPr>
          </a:p>
          <a:p>
            <a:endParaRPr lang="en-US" sz="2400" b="1" dirty="0" smtClean="0">
              <a:solidFill>
                <a:schemeClr val="bg1">
                  <a:lumMod val="75000"/>
                </a:schemeClr>
              </a:solidFill>
              <a:latin typeface="+mn-lt"/>
            </a:endParaRPr>
          </a:p>
          <a:p>
            <a:r>
              <a:rPr lang="en-US" sz="2400" b="1" dirty="0" smtClean="0">
                <a:solidFill>
                  <a:schemeClr val="bg1">
                    <a:lumMod val="75000"/>
                  </a:schemeClr>
                </a:solidFill>
                <a:latin typeface="+mn-lt"/>
              </a:rPr>
              <a:t>Yes</a:t>
            </a:r>
          </a:p>
          <a:p>
            <a:endParaRPr lang="en-US" sz="2400" b="1" dirty="0">
              <a:solidFill>
                <a:schemeClr val="bg1">
                  <a:lumMod val="75000"/>
                </a:schemeClr>
              </a:solidFill>
              <a:latin typeface="+mn-lt"/>
            </a:endParaRPr>
          </a:p>
        </p:txBody>
      </p:sp>
      <p:sp>
        <p:nvSpPr>
          <p:cNvPr id="4" name="Footer Placeholder 3"/>
          <p:cNvSpPr>
            <a:spLocks noGrp="1"/>
          </p:cNvSpPr>
          <p:nvPr>
            <p:ph type="ftr" sz="quarter" idx="11"/>
          </p:nvPr>
        </p:nvSpPr>
        <p:spPr/>
        <p:txBody>
          <a:bodyPr/>
          <a:lstStyle/>
          <a:p>
            <a:pPr>
              <a:defRPr/>
            </a:pPr>
            <a:r>
              <a:rPr lang="en-US" smtClean="0"/>
              <a:t>Tromso 2016</a:t>
            </a:r>
            <a:endParaRPr lang="en-US" dirty="0"/>
          </a:p>
        </p:txBody>
      </p:sp>
      <p:sp>
        <p:nvSpPr>
          <p:cNvPr id="5" name="TextBox 4"/>
          <p:cNvSpPr txBox="1"/>
          <p:nvPr/>
        </p:nvSpPr>
        <p:spPr>
          <a:xfrm>
            <a:off x="6244366" y="2951321"/>
            <a:ext cx="2118564" cy="1754327"/>
          </a:xfrm>
          <a:prstGeom prst="rect">
            <a:avLst/>
          </a:prstGeom>
          <a:noFill/>
        </p:spPr>
        <p:txBody>
          <a:bodyPr wrap="none" rtlCol="0">
            <a:spAutoFit/>
          </a:bodyPr>
          <a:lstStyle/>
          <a:p>
            <a:pPr algn="ctr"/>
            <a:r>
              <a:rPr lang="en-US" sz="3600" b="1" dirty="0" smtClean="0">
                <a:latin typeface="Perpetua" charset="0"/>
                <a:ea typeface="Perpetua" charset="0"/>
                <a:cs typeface="Perpetua" charset="0"/>
              </a:rPr>
              <a:t>Necessary</a:t>
            </a:r>
          </a:p>
          <a:p>
            <a:pPr algn="ctr"/>
            <a:r>
              <a:rPr lang="en-US" sz="3600" b="1" dirty="0">
                <a:latin typeface="Perpetua" charset="0"/>
                <a:ea typeface="Perpetua" charset="0"/>
                <a:cs typeface="Perpetua" charset="0"/>
              </a:rPr>
              <a:t>b</a:t>
            </a:r>
            <a:r>
              <a:rPr lang="en-US" sz="3600" b="1" dirty="0" smtClean="0">
                <a:latin typeface="Perpetua" charset="0"/>
                <a:ea typeface="Perpetua" charset="0"/>
                <a:cs typeface="Perpetua" charset="0"/>
              </a:rPr>
              <a:t>ut not</a:t>
            </a:r>
          </a:p>
          <a:p>
            <a:pPr algn="ctr"/>
            <a:r>
              <a:rPr lang="en-US" sz="3600" b="1" dirty="0" smtClean="0">
                <a:latin typeface="Perpetua" charset="0"/>
                <a:ea typeface="Perpetua" charset="0"/>
                <a:cs typeface="Perpetua" charset="0"/>
              </a:rPr>
              <a:t>Sufficient</a:t>
            </a:r>
          </a:p>
        </p:txBody>
      </p:sp>
    </p:spTree>
    <p:extLst>
      <p:ext uri="{BB962C8B-B14F-4D97-AF65-F5344CB8AC3E}">
        <p14:creationId xmlns:p14="http://schemas.microsoft.com/office/powerpoint/2010/main" val="39641432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10000"/>
          </a:blip>
          <a:stretch>
            <a:fillRect/>
          </a:stretch>
        </p:blipFill>
        <p:spPr>
          <a:xfrm>
            <a:off x="-1" y="0"/>
            <a:ext cx="9144000" cy="6857999"/>
          </a:xfrm>
          <a:prstGeom prst="rect">
            <a:avLst/>
          </a:prstGeom>
        </p:spPr>
      </p:pic>
      <p:sp>
        <p:nvSpPr>
          <p:cNvPr id="2" name="Title 1"/>
          <p:cNvSpPr>
            <a:spLocks noGrp="1"/>
          </p:cNvSpPr>
          <p:nvPr>
            <p:ph type="title"/>
          </p:nvPr>
        </p:nvSpPr>
        <p:spPr/>
        <p:txBody>
          <a:bodyPr/>
          <a:lstStyle/>
          <a:p>
            <a:pPr algn="l"/>
            <a:r>
              <a:rPr lang="en-US" b="1" i="1" dirty="0" smtClean="0"/>
              <a:t>Clostridia </a:t>
            </a:r>
            <a:r>
              <a:rPr lang="en-US" b="1" i="1" dirty="0" err="1"/>
              <a:t>d</a:t>
            </a:r>
            <a:r>
              <a:rPr lang="en-US" b="1" i="1" dirty="0" err="1" smtClean="0"/>
              <a:t>ifficile</a:t>
            </a:r>
            <a:r>
              <a:rPr lang="en-US" b="1" i="1" dirty="0" smtClean="0"/>
              <a:t> </a:t>
            </a:r>
            <a:r>
              <a:rPr lang="en-US" b="1" dirty="0" smtClean="0"/>
              <a:t>treatment</a:t>
            </a:r>
            <a:endParaRPr lang="en-US" b="1" dirty="0"/>
          </a:p>
        </p:txBody>
      </p:sp>
      <p:sp>
        <p:nvSpPr>
          <p:cNvPr id="3" name="Content Placeholder 2"/>
          <p:cNvSpPr>
            <a:spLocks noGrp="1"/>
          </p:cNvSpPr>
          <p:nvPr>
            <p:ph idx="1"/>
          </p:nvPr>
        </p:nvSpPr>
        <p:spPr>
          <a:xfrm>
            <a:off x="457199" y="1600200"/>
            <a:ext cx="8023567" cy="4525963"/>
          </a:xfrm>
        </p:spPr>
        <p:txBody>
          <a:bodyPr>
            <a:normAutofit/>
          </a:bodyPr>
          <a:lstStyle/>
          <a:p>
            <a:r>
              <a:rPr lang="en-US" dirty="0" smtClean="0">
                <a:solidFill>
                  <a:srgbClr val="1C1812"/>
                </a:solidFill>
              </a:rPr>
              <a:t>More antibiotics</a:t>
            </a:r>
          </a:p>
          <a:p>
            <a:pPr lvl="1"/>
            <a:r>
              <a:rPr lang="en-US" dirty="0" smtClean="0"/>
              <a:t>Metronidazole, </a:t>
            </a:r>
            <a:r>
              <a:rPr lang="en-US" dirty="0" err="1" smtClean="0"/>
              <a:t>vancomycin</a:t>
            </a:r>
            <a:r>
              <a:rPr lang="en-US" dirty="0" smtClean="0"/>
              <a:t>, </a:t>
            </a:r>
            <a:r>
              <a:rPr lang="en-US" dirty="0" err="1" smtClean="0"/>
              <a:t>fidoxamicin</a:t>
            </a:r>
            <a:endParaRPr lang="en-US" dirty="0" smtClean="0"/>
          </a:p>
          <a:p>
            <a:r>
              <a:rPr lang="en-US" dirty="0" smtClean="0">
                <a:solidFill>
                  <a:srgbClr val="1C1812"/>
                </a:solidFill>
              </a:rPr>
              <a:t>Probiotics</a:t>
            </a:r>
          </a:p>
          <a:p>
            <a:r>
              <a:rPr lang="en-US" dirty="0" smtClean="0">
                <a:solidFill>
                  <a:srgbClr val="1C1812"/>
                </a:solidFill>
              </a:rPr>
              <a:t>Stool transplant</a:t>
            </a:r>
          </a:p>
          <a:p>
            <a:r>
              <a:rPr lang="en-US" dirty="0" smtClean="0">
                <a:solidFill>
                  <a:srgbClr val="1C1812"/>
                </a:solidFill>
              </a:rPr>
              <a:t>Surgery!</a:t>
            </a:r>
            <a:endParaRPr lang="en-US" dirty="0">
              <a:solidFill>
                <a:srgbClr val="1C1812"/>
              </a:solidFill>
            </a:endParaRPr>
          </a:p>
        </p:txBody>
      </p:sp>
      <p:sp>
        <p:nvSpPr>
          <p:cNvPr id="4" name="Footer Placeholder 3"/>
          <p:cNvSpPr>
            <a:spLocks noGrp="1"/>
          </p:cNvSpPr>
          <p:nvPr>
            <p:ph type="ftr" sz="quarter" idx="11"/>
          </p:nvPr>
        </p:nvSpPr>
        <p:spPr/>
        <p:txBody>
          <a:bodyPr/>
          <a:lstStyle/>
          <a:p>
            <a:pPr>
              <a:defRPr/>
            </a:pPr>
            <a:r>
              <a:rPr lang="en-US" smtClean="0"/>
              <a:t>Tromso 2016</a:t>
            </a:r>
            <a:endParaRPr lang="en-US" dirty="0"/>
          </a:p>
        </p:txBody>
      </p:sp>
    </p:spTree>
    <p:extLst>
      <p:ext uri="{BB962C8B-B14F-4D97-AF65-F5344CB8AC3E}">
        <p14:creationId xmlns:p14="http://schemas.microsoft.com/office/powerpoint/2010/main" val="109965564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ln w="25400"/>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342900" indent="-342900">
          <a:buFont typeface="Arial" charset="0"/>
          <a:buChar char="•"/>
          <a:defRPr sz="2200" smtClean="0">
            <a:latin typeface="Perpetua" charset="0"/>
            <a:ea typeface="Perpetua" charset="0"/>
            <a:cs typeface="Perpetua" charset="0"/>
          </a:defRPr>
        </a:defPPr>
      </a:lstStyle>
    </a:txDef>
  </a:objectDefaults>
  <a:extraClrSchemeLst/>
  <a:extLst>
    <a:ext uri="{05A4C25C-085E-4340-85A3-A5531E510DB2}">
      <thm15:themeFamily xmlns="" xmlns:thm15="http://schemas.microsoft.com/office/thememl/2012/main" name="Presentation2" id="{B3CF5F48-CEC4-C54C-AFA0-F75A9FA307A2}" vid="{DE9C0CF5-FF9A-0A44-A20D-9213B8BD6E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phd_talk_template</Template>
  <TotalTime>10171</TotalTime>
  <Words>4155</Words>
  <Application>Microsoft Macintosh PowerPoint</Application>
  <PresentationFormat>On-screen Show (4:3)</PresentationFormat>
  <Paragraphs>496</Paragraphs>
  <Slides>46</Slides>
  <Notes>21</Notes>
  <HiddenSlides>1</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Equity</vt:lpstr>
      <vt:lpstr>Insights into the metatranscriptome and metabolome of the vaginal microbiome</vt:lpstr>
      <vt:lpstr>The microbiome</vt:lpstr>
      <vt:lpstr>The search for the magic bacterium</vt:lpstr>
      <vt:lpstr>Koch’s postulates</vt:lpstr>
      <vt:lpstr>Koch’s postulates</vt:lpstr>
      <vt:lpstr>Clostridia difficile infection</vt:lpstr>
      <vt:lpstr>Koch’s postulates</vt:lpstr>
      <vt:lpstr>Koch’s postulates</vt:lpstr>
      <vt:lpstr>Clostridia difficile treatment</vt:lpstr>
      <vt:lpstr>It’s the ecosystem</vt:lpstr>
      <vt:lpstr>It’s the ecosystem</vt:lpstr>
      <vt:lpstr>It’s the ecosystem</vt:lpstr>
      <vt:lpstr>Bacterial vaginosis </vt:lpstr>
      <vt:lpstr>Microbial profile of BV</vt:lpstr>
      <vt:lpstr>The magic bacterium in BV?</vt:lpstr>
      <vt:lpstr>The magic bacterium in BV?</vt:lpstr>
      <vt:lpstr>The ecosystem changes with BV treatment</vt:lpstr>
      <vt:lpstr>The ecosystem changes with BV treatment</vt:lpstr>
      <vt:lpstr>It’s the ecosystem</vt:lpstr>
      <vt:lpstr>The role of microbes and the “meta-organism”</vt:lpstr>
      <vt:lpstr>High-throughput sequencing (HTS): the problem begins</vt:lpstr>
      <vt:lpstr>HTS in microbiome = more problems</vt:lpstr>
      <vt:lpstr>The sample set (16S)</vt:lpstr>
      <vt:lpstr>Metatranscriptomics (ie. meta-RNAseq)</vt:lpstr>
      <vt:lpstr>RNAseq data analysis by CoDa</vt:lpstr>
      <vt:lpstr>Organism-specific inferences</vt:lpstr>
      <vt:lpstr>Response of L. iners</vt:lpstr>
      <vt:lpstr>Abundance does not always predict functional contribution</vt:lpstr>
      <vt:lpstr>The effect of functional grouping</vt:lpstr>
      <vt:lpstr>SEED subsystem differential expression</vt:lpstr>
      <vt:lpstr>SEED subsystem differential expression</vt:lpstr>
      <vt:lpstr>Reconstruct metabolic pathways – Glycerol metabolism</vt:lpstr>
      <vt:lpstr>Associations in health and BV</vt:lpstr>
      <vt:lpstr>Differential transcript abundance in BV subgroups</vt:lpstr>
      <vt:lpstr>Motility</vt:lpstr>
      <vt:lpstr>Metabolite associations</vt:lpstr>
      <vt:lpstr>Metabolites correlate with diversity</vt:lpstr>
      <vt:lpstr>Metabolites are same in both cohorts</vt:lpstr>
      <vt:lpstr>Correlates with diversity and taxa present</vt:lpstr>
      <vt:lpstr>Best biomarkers</vt:lpstr>
      <vt:lpstr>Validation in blinded cohort</vt:lpstr>
      <vt:lpstr>So who makes what?</vt:lpstr>
      <vt:lpstr>Testing the correlation</vt:lpstr>
      <vt:lpstr>Overall summary</vt:lpstr>
      <vt:lpstr>Acknowledgements</vt:lpstr>
      <vt:lpstr>Associations in health and BV</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Megan Macklaim</dc:creator>
  <cp:lastModifiedBy>Greg Gloor</cp:lastModifiedBy>
  <cp:revision>185</cp:revision>
  <dcterms:created xsi:type="dcterms:W3CDTF">2016-05-10T18:23:04Z</dcterms:created>
  <dcterms:modified xsi:type="dcterms:W3CDTF">2016-05-30T08:23:06Z</dcterms:modified>
</cp:coreProperties>
</file>